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8" r:id="rId3"/>
    <p:sldId id="281" r:id="rId4"/>
    <p:sldId id="279" r:id="rId5"/>
    <p:sldId id="285" r:id="rId6"/>
    <p:sldId id="280" r:id="rId7"/>
    <p:sldId id="278" r:id="rId8"/>
    <p:sldId id="259" r:id="rId9"/>
    <p:sldId id="260" r:id="rId10"/>
    <p:sldId id="261" r:id="rId11"/>
    <p:sldId id="262" r:id="rId12"/>
    <p:sldId id="277" r:id="rId13"/>
    <p:sldId id="287"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82" r:id="rId28"/>
    <p:sldId id="276" r:id="rId29"/>
    <p:sldId id="284" r:id="rId30"/>
    <p:sldId id="283" r:id="rId31"/>
    <p:sldId id="288" r:id="rId32"/>
    <p:sldId id="286" r:id="rId33"/>
    <p:sldId id="25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72968" autoAdjust="0"/>
  </p:normalViewPr>
  <p:slideViewPr>
    <p:cSldViewPr snapToGrid="0" snapToObjects="1">
      <p:cViewPr>
        <p:scale>
          <a:sx n="87" d="100"/>
          <a:sy n="87" d="100"/>
        </p:scale>
        <p:origin x="-1446" y="8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3A65B-A96F-354E-A117-C64D43044F2D}" type="datetimeFigureOut">
              <a:rPr lang="en-US" smtClean="0"/>
              <a:t>8/22/2014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5284B1-59D3-1948-BE56-5F24FC48D3B0}" type="slidenum">
              <a:rPr lang="en-US" smtClean="0"/>
              <a:t>‹#›</a:t>
            </a:fld>
            <a:endParaRPr lang="en-US"/>
          </a:p>
        </p:txBody>
      </p:sp>
    </p:spTree>
    <p:extLst>
      <p:ext uri="{BB962C8B-B14F-4D97-AF65-F5344CB8AC3E}">
        <p14:creationId xmlns:p14="http://schemas.microsoft.com/office/powerpoint/2010/main" val="10214685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holding a #2 lead pencil in my hand at this moment, and authoring the paper you are reading by use of Dragon software. I’m rolling the pencil in my fingers and wiggling it between my index and middle fingers. What is it this thing in my fingers? A pencil, right? Say it out loud. Pencil. That’s what it is. To you… but not to my dog. To my dog, this is a plaything, a toy to wrest from my hand, run with, and invite me into a chase game. This thing is the thing I experience it to be, but others might experience it and characterize it differently. However, it is the relation that others have with this thing that gives it its </a:t>
            </a:r>
            <a:r>
              <a:rPr lang="en-US" baseline="0" dirty="0" err="1" smtClean="0"/>
              <a:t>identifiability</a:t>
            </a:r>
            <a:r>
              <a:rPr lang="en-US" baseline="0" dirty="0" smtClean="0"/>
              <a:t>, not any innate thingness within it. </a:t>
            </a:r>
            <a:endParaRPr lang="en-US" dirty="0"/>
          </a:p>
        </p:txBody>
      </p:sp>
      <p:sp>
        <p:nvSpPr>
          <p:cNvPr id="4" name="Slide Number Placeholder 3"/>
          <p:cNvSpPr>
            <a:spLocks noGrp="1"/>
          </p:cNvSpPr>
          <p:nvPr>
            <p:ph type="sldNum" sz="quarter" idx="10"/>
          </p:nvPr>
        </p:nvSpPr>
        <p:spPr/>
        <p:txBody>
          <a:bodyPr/>
          <a:lstStyle/>
          <a:p>
            <a:fld id="{B95284B1-59D3-1948-BE56-5F24FC48D3B0}" type="slidenum">
              <a:rPr lang="en-US" smtClean="0"/>
              <a:t>2</a:t>
            </a:fld>
            <a:endParaRPr lang="en-US"/>
          </a:p>
        </p:txBody>
      </p:sp>
    </p:spTree>
    <p:extLst>
      <p:ext uri="{BB962C8B-B14F-4D97-AF65-F5344CB8AC3E}">
        <p14:creationId xmlns:p14="http://schemas.microsoft.com/office/powerpoint/2010/main" val="268118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maybe we should be talking about this as an opportunity, as the central way by which we interact with others… As </a:t>
            </a:r>
            <a:r>
              <a:rPr lang="en-US" dirty="0" err="1" smtClean="0"/>
              <a:t>CBSers</a:t>
            </a:r>
            <a:r>
              <a:rPr lang="en-US" dirty="0" smtClean="0"/>
              <a:t> we actively, consciously choose to try and imagine</a:t>
            </a:r>
            <a:r>
              <a:rPr lang="en-US" baseline="0" dirty="0" smtClean="0"/>
              <a:t> the perspective of others. We value this action, this taking ourselves out of ourselves in service of validating and offering those who suffer a path of travel through the morass …</a:t>
            </a:r>
            <a:endParaRPr lang="en-US" dirty="0"/>
          </a:p>
        </p:txBody>
      </p:sp>
      <p:sp>
        <p:nvSpPr>
          <p:cNvPr id="4" name="Slide Number Placeholder 3"/>
          <p:cNvSpPr>
            <a:spLocks noGrp="1"/>
          </p:cNvSpPr>
          <p:nvPr>
            <p:ph type="sldNum" sz="quarter" idx="10"/>
          </p:nvPr>
        </p:nvSpPr>
        <p:spPr/>
        <p:txBody>
          <a:bodyPr/>
          <a:lstStyle/>
          <a:p>
            <a:fld id="{B95284B1-59D3-1948-BE56-5F24FC48D3B0}" type="slidenum">
              <a:rPr lang="en-US" smtClean="0"/>
              <a:t>20</a:t>
            </a:fld>
            <a:endParaRPr lang="en-US"/>
          </a:p>
        </p:txBody>
      </p:sp>
    </p:spTree>
    <p:extLst>
      <p:ext uri="{BB962C8B-B14F-4D97-AF65-F5344CB8AC3E}">
        <p14:creationId xmlns:p14="http://schemas.microsoft.com/office/powerpoint/2010/main" val="2857443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you… given your history of interaction</a:t>
            </a:r>
            <a:r>
              <a:rPr lang="en-US" baseline="0" dirty="0" smtClean="0"/>
              <a:t> with things such as this. Given your history of action with respect to things such as this, it’s stimulus functions occur in a particular way to you. </a:t>
            </a:r>
            <a:endParaRPr lang="en-US" dirty="0"/>
          </a:p>
        </p:txBody>
      </p:sp>
      <p:sp>
        <p:nvSpPr>
          <p:cNvPr id="4" name="Slide Number Placeholder 3"/>
          <p:cNvSpPr>
            <a:spLocks noGrp="1"/>
          </p:cNvSpPr>
          <p:nvPr>
            <p:ph type="sldNum" sz="quarter" idx="10"/>
          </p:nvPr>
        </p:nvSpPr>
        <p:spPr/>
        <p:txBody>
          <a:bodyPr/>
          <a:lstStyle/>
          <a:p>
            <a:fld id="{B95284B1-59D3-1948-BE56-5F24FC48D3B0}" type="slidenum">
              <a:rPr lang="en-US" smtClean="0"/>
              <a:t>3</a:t>
            </a:fld>
            <a:endParaRPr lang="en-US"/>
          </a:p>
        </p:txBody>
      </p:sp>
    </p:spTree>
    <p:extLst>
      <p:ext uri="{BB962C8B-B14F-4D97-AF65-F5344CB8AC3E}">
        <p14:creationId xmlns:p14="http://schemas.microsoft.com/office/powerpoint/2010/main" val="2681187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284B1-59D3-1948-BE56-5F24FC48D3B0}" type="slidenum">
              <a:rPr lang="en-US" smtClean="0"/>
              <a:t>4</a:t>
            </a:fld>
            <a:endParaRPr lang="en-US"/>
          </a:p>
        </p:txBody>
      </p:sp>
    </p:spTree>
    <p:extLst>
      <p:ext uri="{BB962C8B-B14F-4D97-AF65-F5344CB8AC3E}">
        <p14:creationId xmlns:p14="http://schemas.microsoft.com/office/powerpoint/2010/main" val="268118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284B1-59D3-1948-BE56-5F24FC48D3B0}" type="slidenum">
              <a:rPr lang="en-US" smtClean="0"/>
              <a:t>5</a:t>
            </a:fld>
            <a:endParaRPr lang="en-US"/>
          </a:p>
        </p:txBody>
      </p:sp>
    </p:spTree>
    <p:extLst>
      <p:ext uri="{BB962C8B-B14F-4D97-AF65-F5344CB8AC3E}">
        <p14:creationId xmlns:p14="http://schemas.microsoft.com/office/powerpoint/2010/main" val="268118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holding a #2 lead pencil in my hand at this moment, and authoring the paper you are reading by use of Dragon software. I’m rolling the pencil in my fingers and wiggling it between my index and middle fingers. What is it this thing in my fingers? A pencil, right? Say it out loud. Pencil. That’s what it is. To you… but not to my dog. To my dog, this is a plaything, a toy to wrest from my hand, run with, and invite me into a chase game. This thing is the thing I experience it to be, but others might experience it and characterize it differently. However, it is the relation that others have with this thing that gives it its </a:t>
            </a:r>
            <a:r>
              <a:rPr lang="en-US" baseline="0" dirty="0" err="1" smtClean="0"/>
              <a:t>identifiability</a:t>
            </a:r>
            <a:r>
              <a:rPr lang="en-US" baseline="0" dirty="0" smtClean="0"/>
              <a:t>, not any innate thingness within it. </a:t>
            </a:r>
            <a:endParaRPr lang="en-US" dirty="0"/>
          </a:p>
        </p:txBody>
      </p:sp>
      <p:sp>
        <p:nvSpPr>
          <p:cNvPr id="4" name="Slide Number Placeholder 3"/>
          <p:cNvSpPr>
            <a:spLocks noGrp="1"/>
          </p:cNvSpPr>
          <p:nvPr>
            <p:ph type="sldNum" sz="quarter" idx="10"/>
          </p:nvPr>
        </p:nvSpPr>
        <p:spPr/>
        <p:txBody>
          <a:bodyPr/>
          <a:lstStyle/>
          <a:p>
            <a:fld id="{B95284B1-59D3-1948-BE56-5F24FC48D3B0}" type="slidenum">
              <a:rPr lang="en-US" smtClean="0"/>
              <a:t>6</a:t>
            </a:fld>
            <a:endParaRPr lang="en-US"/>
          </a:p>
        </p:txBody>
      </p:sp>
    </p:spTree>
    <p:extLst>
      <p:ext uri="{BB962C8B-B14F-4D97-AF65-F5344CB8AC3E}">
        <p14:creationId xmlns:p14="http://schemas.microsoft.com/office/powerpoint/2010/main" val="2681187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holding a #2 lead pencil in my hand at this moment, and authoring the paper you are reading by use of Dragon software. I’m rolling the pencil in my fingers and wiggling it between my index and middle fingers. What is it this thing in my fingers? A pencil, right? Say it out loud. Pencil. That’s what it is. To you… but not to my dog. To my dog, this is a plaything, a toy to wrest from my hand, run with, and invite me into a chase game. This thing is the thing I experience it to be, but others might experience it and characterize it differently. However, it is the relation that others have with this thing that gives it its </a:t>
            </a:r>
            <a:r>
              <a:rPr lang="en-US" baseline="0" dirty="0" err="1" smtClean="0"/>
              <a:t>identifiability</a:t>
            </a:r>
            <a:r>
              <a:rPr lang="en-US" baseline="0" dirty="0" smtClean="0"/>
              <a:t>, not any innate thingness within it. </a:t>
            </a:r>
            <a:endParaRPr lang="en-US" dirty="0"/>
          </a:p>
        </p:txBody>
      </p:sp>
      <p:sp>
        <p:nvSpPr>
          <p:cNvPr id="4" name="Slide Number Placeholder 3"/>
          <p:cNvSpPr>
            <a:spLocks noGrp="1"/>
          </p:cNvSpPr>
          <p:nvPr>
            <p:ph type="sldNum" sz="quarter" idx="10"/>
          </p:nvPr>
        </p:nvSpPr>
        <p:spPr/>
        <p:txBody>
          <a:bodyPr/>
          <a:lstStyle/>
          <a:p>
            <a:fld id="{B95284B1-59D3-1948-BE56-5F24FC48D3B0}" type="slidenum">
              <a:rPr lang="en-US" smtClean="0"/>
              <a:t>7</a:t>
            </a:fld>
            <a:endParaRPr lang="en-US"/>
          </a:p>
        </p:txBody>
      </p:sp>
    </p:spTree>
    <p:extLst>
      <p:ext uri="{BB962C8B-B14F-4D97-AF65-F5344CB8AC3E}">
        <p14:creationId xmlns:p14="http://schemas.microsoft.com/office/powerpoint/2010/main" val="268118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284B1-59D3-1948-BE56-5F24FC48D3B0}" type="slidenum">
              <a:rPr lang="en-US" smtClean="0"/>
              <a:t>11</a:t>
            </a:fld>
            <a:endParaRPr lang="en-US"/>
          </a:p>
        </p:txBody>
      </p:sp>
    </p:spTree>
    <p:extLst>
      <p:ext uri="{BB962C8B-B14F-4D97-AF65-F5344CB8AC3E}">
        <p14:creationId xmlns:p14="http://schemas.microsoft.com/office/powerpoint/2010/main" val="3317814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284B1-59D3-1948-BE56-5F24FC48D3B0}" type="slidenum">
              <a:rPr lang="en-US" smtClean="0"/>
              <a:t>12</a:t>
            </a:fld>
            <a:endParaRPr lang="en-US"/>
          </a:p>
        </p:txBody>
      </p:sp>
    </p:spTree>
    <p:extLst>
      <p:ext uri="{BB962C8B-B14F-4D97-AF65-F5344CB8AC3E}">
        <p14:creationId xmlns:p14="http://schemas.microsoft.com/office/powerpoint/2010/main" val="331781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284B1-59D3-1948-BE56-5F24FC48D3B0}" type="slidenum">
              <a:rPr lang="en-US" smtClean="0"/>
              <a:t>13</a:t>
            </a:fld>
            <a:endParaRPr lang="en-US"/>
          </a:p>
        </p:txBody>
      </p:sp>
    </p:spTree>
    <p:extLst>
      <p:ext uri="{BB962C8B-B14F-4D97-AF65-F5344CB8AC3E}">
        <p14:creationId xmlns:p14="http://schemas.microsoft.com/office/powerpoint/2010/main" val="3317814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934751-9728-FB4B-A622-22309F025678}"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C9A23-F3AB-7E49-94FF-8A0CF043E72A}" type="slidenum">
              <a:rPr lang="en-US" smtClean="0"/>
              <a:t>‹#›</a:t>
            </a:fld>
            <a:endParaRPr lang="en-US"/>
          </a:p>
        </p:txBody>
      </p:sp>
    </p:spTree>
    <p:extLst>
      <p:ext uri="{BB962C8B-B14F-4D97-AF65-F5344CB8AC3E}">
        <p14:creationId xmlns:p14="http://schemas.microsoft.com/office/powerpoint/2010/main" val="1485274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34751-9728-FB4B-A622-22309F025678}"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C9A23-F3AB-7E49-94FF-8A0CF043E72A}" type="slidenum">
              <a:rPr lang="en-US" smtClean="0"/>
              <a:t>‹#›</a:t>
            </a:fld>
            <a:endParaRPr lang="en-US"/>
          </a:p>
        </p:txBody>
      </p:sp>
    </p:spTree>
    <p:extLst>
      <p:ext uri="{BB962C8B-B14F-4D97-AF65-F5344CB8AC3E}">
        <p14:creationId xmlns:p14="http://schemas.microsoft.com/office/powerpoint/2010/main" val="116062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34751-9728-FB4B-A622-22309F025678}"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C9A23-F3AB-7E49-94FF-8A0CF043E72A}" type="slidenum">
              <a:rPr lang="en-US" smtClean="0"/>
              <a:t>‹#›</a:t>
            </a:fld>
            <a:endParaRPr lang="en-US"/>
          </a:p>
        </p:txBody>
      </p:sp>
    </p:spTree>
    <p:extLst>
      <p:ext uri="{BB962C8B-B14F-4D97-AF65-F5344CB8AC3E}">
        <p14:creationId xmlns:p14="http://schemas.microsoft.com/office/powerpoint/2010/main" val="409262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34751-9728-FB4B-A622-22309F025678}"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C9A23-F3AB-7E49-94FF-8A0CF043E72A}" type="slidenum">
              <a:rPr lang="en-US" smtClean="0"/>
              <a:t>‹#›</a:t>
            </a:fld>
            <a:endParaRPr lang="en-US"/>
          </a:p>
        </p:txBody>
      </p:sp>
    </p:spTree>
    <p:extLst>
      <p:ext uri="{BB962C8B-B14F-4D97-AF65-F5344CB8AC3E}">
        <p14:creationId xmlns:p14="http://schemas.microsoft.com/office/powerpoint/2010/main" val="275897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34751-9728-FB4B-A622-22309F025678}"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C9A23-F3AB-7E49-94FF-8A0CF043E72A}" type="slidenum">
              <a:rPr lang="en-US" smtClean="0"/>
              <a:t>‹#›</a:t>
            </a:fld>
            <a:endParaRPr lang="en-US"/>
          </a:p>
        </p:txBody>
      </p:sp>
    </p:spTree>
    <p:extLst>
      <p:ext uri="{BB962C8B-B14F-4D97-AF65-F5344CB8AC3E}">
        <p14:creationId xmlns:p14="http://schemas.microsoft.com/office/powerpoint/2010/main" val="2550427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934751-9728-FB4B-A622-22309F025678}"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C9A23-F3AB-7E49-94FF-8A0CF043E72A}" type="slidenum">
              <a:rPr lang="en-US" smtClean="0"/>
              <a:t>‹#›</a:t>
            </a:fld>
            <a:endParaRPr lang="en-US"/>
          </a:p>
        </p:txBody>
      </p:sp>
    </p:spTree>
    <p:extLst>
      <p:ext uri="{BB962C8B-B14F-4D97-AF65-F5344CB8AC3E}">
        <p14:creationId xmlns:p14="http://schemas.microsoft.com/office/powerpoint/2010/main" val="261189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934751-9728-FB4B-A622-22309F025678}" type="datetimeFigureOut">
              <a:rPr lang="en-US" smtClean="0"/>
              <a:t>8/22/2014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1C9A23-F3AB-7E49-94FF-8A0CF043E72A}" type="slidenum">
              <a:rPr lang="en-US" smtClean="0"/>
              <a:t>‹#›</a:t>
            </a:fld>
            <a:endParaRPr lang="en-US"/>
          </a:p>
        </p:txBody>
      </p:sp>
    </p:spTree>
    <p:extLst>
      <p:ext uri="{BB962C8B-B14F-4D97-AF65-F5344CB8AC3E}">
        <p14:creationId xmlns:p14="http://schemas.microsoft.com/office/powerpoint/2010/main" val="248340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934751-9728-FB4B-A622-22309F025678}" type="datetimeFigureOut">
              <a:rPr lang="en-US" smtClean="0"/>
              <a:t>8/22/2014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1C9A23-F3AB-7E49-94FF-8A0CF043E72A}" type="slidenum">
              <a:rPr lang="en-US" smtClean="0"/>
              <a:t>‹#›</a:t>
            </a:fld>
            <a:endParaRPr lang="en-US"/>
          </a:p>
        </p:txBody>
      </p:sp>
    </p:spTree>
    <p:extLst>
      <p:ext uri="{BB962C8B-B14F-4D97-AF65-F5344CB8AC3E}">
        <p14:creationId xmlns:p14="http://schemas.microsoft.com/office/powerpoint/2010/main" val="32384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34751-9728-FB4B-A622-22309F025678}" type="datetimeFigureOut">
              <a:rPr lang="en-US" smtClean="0"/>
              <a:t>8/22/2014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1C9A23-F3AB-7E49-94FF-8A0CF043E72A}" type="slidenum">
              <a:rPr lang="en-US" smtClean="0"/>
              <a:t>‹#›</a:t>
            </a:fld>
            <a:endParaRPr lang="en-US"/>
          </a:p>
        </p:txBody>
      </p:sp>
    </p:spTree>
    <p:extLst>
      <p:ext uri="{BB962C8B-B14F-4D97-AF65-F5344CB8AC3E}">
        <p14:creationId xmlns:p14="http://schemas.microsoft.com/office/powerpoint/2010/main" val="366149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34751-9728-FB4B-A622-22309F025678}"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C9A23-F3AB-7E49-94FF-8A0CF043E72A}" type="slidenum">
              <a:rPr lang="en-US" smtClean="0"/>
              <a:t>‹#›</a:t>
            </a:fld>
            <a:endParaRPr lang="en-US"/>
          </a:p>
        </p:txBody>
      </p:sp>
    </p:spTree>
    <p:extLst>
      <p:ext uri="{BB962C8B-B14F-4D97-AF65-F5344CB8AC3E}">
        <p14:creationId xmlns:p14="http://schemas.microsoft.com/office/powerpoint/2010/main" val="374387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34751-9728-FB4B-A622-22309F025678}"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C9A23-F3AB-7E49-94FF-8A0CF043E72A}" type="slidenum">
              <a:rPr lang="en-US" smtClean="0"/>
              <a:t>‹#›</a:t>
            </a:fld>
            <a:endParaRPr lang="en-US"/>
          </a:p>
        </p:txBody>
      </p:sp>
    </p:spTree>
    <p:extLst>
      <p:ext uri="{BB962C8B-B14F-4D97-AF65-F5344CB8AC3E}">
        <p14:creationId xmlns:p14="http://schemas.microsoft.com/office/powerpoint/2010/main" val="195913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34751-9728-FB4B-A622-22309F025678}" type="datetimeFigureOut">
              <a:rPr lang="en-US" smtClean="0"/>
              <a:t>8/22/2014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C9A23-F3AB-7E49-94FF-8A0CF043E72A}" type="slidenum">
              <a:rPr lang="en-US" smtClean="0"/>
              <a:t>‹#›</a:t>
            </a:fld>
            <a:endParaRPr lang="en-US"/>
          </a:p>
        </p:txBody>
      </p:sp>
    </p:spTree>
    <p:extLst>
      <p:ext uri="{BB962C8B-B14F-4D97-AF65-F5344CB8AC3E}">
        <p14:creationId xmlns:p14="http://schemas.microsoft.com/office/powerpoint/2010/main" val="3415552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2532"/>
            <a:ext cx="7772400" cy="1470025"/>
          </a:xfrm>
        </p:spPr>
        <p:txBody>
          <a:bodyPr/>
          <a:lstStyle/>
          <a:p>
            <a:r>
              <a:rPr lang="en-US" dirty="0" smtClean="0"/>
              <a:t>Beyond What “Is” and What </a:t>
            </a:r>
            <a:br>
              <a:rPr lang="en-US" dirty="0" smtClean="0"/>
            </a:br>
            <a:r>
              <a:rPr lang="en-US" dirty="0" smtClean="0"/>
              <a:t>“Is-Not”</a:t>
            </a:r>
            <a:endParaRPr lang="en-US" dirty="0"/>
          </a:p>
        </p:txBody>
      </p:sp>
      <p:sp>
        <p:nvSpPr>
          <p:cNvPr id="3" name="Subtitle 2"/>
          <p:cNvSpPr>
            <a:spLocks noGrp="1"/>
          </p:cNvSpPr>
          <p:nvPr>
            <p:ph type="subTitle" idx="1"/>
          </p:nvPr>
        </p:nvSpPr>
        <p:spPr/>
        <p:txBody>
          <a:bodyPr>
            <a:normAutofit fontScale="92500"/>
          </a:bodyPr>
          <a:lstStyle/>
          <a:p>
            <a:r>
              <a:rPr lang="en-US" dirty="0" smtClean="0"/>
              <a:t>Thomas G. Szabo, PhD, BCBA</a:t>
            </a:r>
          </a:p>
          <a:p>
            <a:r>
              <a:rPr lang="en-US" dirty="0" smtClean="0"/>
              <a:t>Florida Institute of Technology</a:t>
            </a:r>
          </a:p>
          <a:p>
            <a:r>
              <a:rPr lang="en-US" dirty="0" smtClean="0"/>
              <a:t>Well, Florida yes… in California, that is! </a:t>
            </a:r>
            <a:endParaRPr lang="en-US" dirty="0"/>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spTree>
    <p:extLst>
      <p:ext uri="{BB962C8B-B14F-4D97-AF65-F5344CB8AC3E}">
        <p14:creationId xmlns:p14="http://schemas.microsoft.com/office/powerpoint/2010/main" val="3870431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4490"/>
            <a:ext cx="8229600" cy="4525963"/>
          </a:xfrm>
        </p:spPr>
        <p:txBody>
          <a:bodyPr>
            <a:normAutofit/>
          </a:bodyPr>
          <a:lstStyle/>
          <a:p>
            <a:pPr marL="0" indent="0">
              <a:buNone/>
            </a:pPr>
            <a:r>
              <a:rPr lang="en-US" dirty="0"/>
              <a:t>But a problem emerges with respect to the event that characterizes our </a:t>
            </a:r>
            <a:r>
              <a:rPr lang="en-US" dirty="0" smtClean="0"/>
              <a:t>relation </a:t>
            </a:r>
            <a:r>
              <a:rPr lang="en-US" dirty="0"/>
              <a:t>as a science with scientists from other disciplines. That relation may be said to be a</a:t>
            </a:r>
            <a:r>
              <a:rPr lang="en-US" dirty="0" smtClean="0"/>
              <a:t> focus that interests us, </a:t>
            </a:r>
            <a:r>
              <a:rPr lang="en-US" dirty="0"/>
              <a:t>but can </a:t>
            </a:r>
            <a:r>
              <a:rPr lang="en-US" dirty="0" smtClean="0"/>
              <a:t>we legitimately argue that our </a:t>
            </a:r>
            <a:r>
              <a:rPr lang="en-US" dirty="0"/>
              <a:t>existence </a:t>
            </a:r>
            <a:r>
              <a:rPr lang="en-US" dirty="0" smtClean="0"/>
              <a:t>independent of </a:t>
            </a:r>
            <a:r>
              <a:rPr lang="en-US" dirty="0"/>
              <a:t>that relation </a:t>
            </a:r>
            <a:r>
              <a:rPr lang="en-US" dirty="0" smtClean="0"/>
              <a:t>has no ontological existence</a:t>
            </a:r>
            <a:r>
              <a:rPr lang="en-US" dirty="0"/>
              <a:t>? </a:t>
            </a:r>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sp>
        <p:nvSpPr>
          <p:cNvPr id="2" name="Regular Pentagon 1"/>
          <p:cNvSpPr/>
          <p:nvPr/>
        </p:nvSpPr>
        <p:spPr>
          <a:xfrm>
            <a:off x="457201" y="5151218"/>
            <a:ext cx="2365158" cy="1531841"/>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CBS</a:t>
            </a:r>
            <a:endParaRPr lang="en-US" sz="2400" dirty="0"/>
          </a:p>
        </p:txBody>
      </p:sp>
      <p:sp>
        <p:nvSpPr>
          <p:cNvPr id="5" name="Regular Pentagon 4"/>
          <p:cNvSpPr/>
          <p:nvPr/>
        </p:nvSpPr>
        <p:spPr>
          <a:xfrm>
            <a:off x="6173906" y="5151218"/>
            <a:ext cx="2512893" cy="1531841"/>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Other Disciplines</a:t>
            </a:r>
            <a:endParaRPr lang="en-US" sz="2400" dirty="0"/>
          </a:p>
        </p:txBody>
      </p:sp>
      <p:cxnSp>
        <p:nvCxnSpPr>
          <p:cNvPr id="7" name="Curved Connector 6"/>
          <p:cNvCxnSpPr/>
          <p:nvPr/>
        </p:nvCxnSpPr>
        <p:spPr>
          <a:xfrm flipV="1">
            <a:off x="3069315" y="5680453"/>
            <a:ext cx="2857637" cy="445710"/>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052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This question is complicated. </a:t>
            </a:r>
            <a:r>
              <a:rPr lang="en-US" dirty="0" smtClean="0"/>
              <a:t>The short answer is that we </a:t>
            </a:r>
            <a:r>
              <a:rPr lang="en-US" dirty="0"/>
              <a:t>have no scientific interest, no pragmatic use for taking a stand on what things exist independently of other things. We are interested in functional relations between things. </a:t>
            </a:r>
          </a:p>
        </p:txBody>
      </p:sp>
      <p:pic>
        <p:nvPicPr>
          <p:cNvPr id="4" name="Picture 3"/>
          <p:cNvPicPr>
            <a:picLocks noChangeAspect="1"/>
          </p:cNvPicPr>
          <p:nvPr/>
        </p:nvPicPr>
        <p:blipFill>
          <a:blip r:embed="rId3"/>
          <a:stretch>
            <a:fillRect/>
          </a:stretch>
        </p:blipFill>
        <p:spPr>
          <a:xfrm>
            <a:off x="0" y="0"/>
            <a:ext cx="4535596" cy="836566"/>
          </a:xfrm>
          <a:prstGeom prst="rect">
            <a:avLst/>
          </a:prstGeom>
        </p:spPr>
      </p:pic>
    </p:spTree>
    <p:extLst>
      <p:ext uri="{BB962C8B-B14F-4D97-AF65-F5344CB8AC3E}">
        <p14:creationId xmlns:p14="http://schemas.microsoft.com/office/powerpoint/2010/main" val="1430045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4105"/>
          </a:xfrm>
        </p:spPr>
        <p:txBody>
          <a:bodyPr>
            <a:normAutofit fontScale="92500" lnSpcReduction="20000"/>
          </a:bodyPr>
          <a:lstStyle/>
          <a:p>
            <a:pPr marL="0" indent="0">
              <a:buNone/>
            </a:pPr>
            <a:r>
              <a:rPr lang="en-US" dirty="0"/>
              <a:t>The independent status of these things, or the </a:t>
            </a:r>
            <a:r>
              <a:rPr lang="en-US" dirty="0" smtClean="0"/>
              <a:t>dividing line </a:t>
            </a:r>
            <a:r>
              <a:rPr lang="en-US" dirty="0"/>
              <a:t>where one thing ends and the other begins, is </a:t>
            </a:r>
            <a:r>
              <a:rPr lang="en-US" dirty="0" smtClean="0"/>
              <a:t>arbitrary. The whole of the natural world is </a:t>
            </a:r>
            <a:r>
              <a:rPr lang="en-US" dirty="0"/>
              <a:t>divided into arbitrary categories simply for the sake of deriving useful functional relations that allow us to take effective action</a:t>
            </a:r>
            <a:r>
              <a:rPr lang="en-US" dirty="0" smtClean="0"/>
              <a:t>.</a:t>
            </a:r>
          </a:p>
          <a:p>
            <a:pPr marL="0" indent="0">
              <a:buNone/>
            </a:pPr>
            <a:endParaRPr lang="en-US" dirty="0"/>
          </a:p>
          <a:p>
            <a:pPr marL="0" indent="0">
              <a:buNone/>
            </a:pPr>
            <a:r>
              <a:rPr lang="en-US" dirty="0" smtClean="0"/>
              <a:t>In other words, our interest in the connection between things and events is an interest in the relation between parts of an undifferentiated whole, the world, that we parse into units that suit our pragmatic and analytic purposes.</a:t>
            </a:r>
            <a:endParaRPr lang="en-US" dirty="0"/>
          </a:p>
        </p:txBody>
      </p:sp>
      <p:pic>
        <p:nvPicPr>
          <p:cNvPr id="4" name="Picture 3"/>
          <p:cNvPicPr>
            <a:picLocks noChangeAspect="1"/>
          </p:cNvPicPr>
          <p:nvPr/>
        </p:nvPicPr>
        <p:blipFill>
          <a:blip r:embed="rId3"/>
          <a:stretch>
            <a:fillRect/>
          </a:stretch>
        </p:blipFill>
        <p:spPr>
          <a:xfrm>
            <a:off x="0" y="0"/>
            <a:ext cx="4535596" cy="836566"/>
          </a:xfrm>
          <a:prstGeom prst="rect">
            <a:avLst/>
          </a:prstGeom>
        </p:spPr>
      </p:pic>
    </p:spTree>
    <p:extLst>
      <p:ext uri="{BB962C8B-B14F-4D97-AF65-F5344CB8AC3E}">
        <p14:creationId xmlns:p14="http://schemas.microsoft.com/office/powerpoint/2010/main" val="73647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And importantly, we are unable to examine the existence of a thing outside of a relation to ourselves. How would we go about doing that? Any experience of other is committed by self with respect to other. </a:t>
            </a:r>
          </a:p>
          <a:p>
            <a:pPr marL="0" indent="0">
              <a:buNone/>
            </a:pPr>
            <a:endParaRPr lang="en-US" dirty="0"/>
          </a:p>
          <a:p>
            <a:pPr marL="0" indent="0">
              <a:buNone/>
            </a:pPr>
            <a:r>
              <a:rPr lang="en-US" dirty="0" smtClean="0"/>
              <a:t>Said differently, YOU exist only in relation to an I, and I exist only in relation to YOU. </a:t>
            </a:r>
            <a:endParaRPr lang="en-US" dirty="0"/>
          </a:p>
        </p:txBody>
      </p:sp>
      <p:pic>
        <p:nvPicPr>
          <p:cNvPr id="4" name="Picture 3"/>
          <p:cNvPicPr>
            <a:picLocks noChangeAspect="1"/>
          </p:cNvPicPr>
          <p:nvPr/>
        </p:nvPicPr>
        <p:blipFill>
          <a:blip r:embed="rId3"/>
          <a:stretch>
            <a:fillRect/>
          </a:stretch>
        </p:blipFill>
        <p:spPr>
          <a:xfrm>
            <a:off x="0" y="0"/>
            <a:ext cx="4535596" cy="836566"/>
          </a:xfrm>
          <a:prstGeom prst="rect">
            <a:avLst/>
          </a:prstGeom>
        </p:spPr>
      </p:pic>
    </p:spTree>
    <p:extLst>
      <p:ext uri="{BB962C8B-B14F-4D97-AF65-F5344CB8AC3E}">
        <p14:creationId xmlns:p14="http://schemas.microsoft.com/office/powerpoint/2010/main" val="2685894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46475"/>
            <a:ext cx="8229600" cy="3832813"/>
          </a:xfrm>
        </p:spPr>
        <p:txBody>
          <a:bodyPr>
            <a:normAutofit fontScale="92500" lnSpcReduction="10000"/>
          </a:bodyPr>
          <a:lstStyle/>
          <a:p>
            <a:pPr marL="0" indent="0">
              <a:buNone/>
            </a:pPr>
            <a:r>
              <a:rPr lang="en-US" dirty="0" smtClean="0"/>
              <a:t>Then how do we respond when scientists from other disciplines posit that functional contextualism (FC) does have an ontology and that FC is a kind of thing that exists?</a:t>
            </a:r>
          </a:p>
          <a:p>
            <a:pPr marL="0" indent="0">
              <a:buNone/>
            </a:pPr>
            <a:endParaRPr lang="en-US" dirty="0"/>
          </a:p>
          <a:p>
            <a:pPr marL="0" indent="0">
              <a:buNone/>
            </a:pPr>
            <a:r>
              <a:rPr lang="en-US" dirty="0" smtClean="0"/>
              <a:t>In other words, can other scientists looking at us in relation to their own discipline </a:t>
            </a:r>
            <a:r>
              <a:rPr lang="en-US" dirty="0"/>
              <a:t>experience us as </a:t>
            </a:r>
            <a:r>
              <a:rPr lang="en-US" dirty="0" smtClean="0"/>
              <a:t>having an ontological </a:t>
            </a:r>
            <a:r>
              <a:rPr lang="en-US" dirty="0"/>
              <a:t>status?</a:t>
            </a:r>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spTree>
    <p:extLst>
      <p:ext uri="{BB962C8B-B14F-4D97-AF65-F5344CB8AC3E}">
        <p14:creationId xmlns:p14="http://schemas.microsoft.com/office/powerpoint/2010/main" val="3155320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5910"/>
            <a:ext cx="8229600" cy="4132712"/>
          </a:xfrm>
        </p:spPr>
        <p:txBody>
          <a:bodyPr>
            <a:normAutofit lnSpcReduction="10000"/>
          </a:bodyPr>
          <a:lstStyle/>
          <a:p>
            <a:pPr marL="0" indent="0">
              <a:buNone/>
            </a:pPr>
            <a:r>
              <a:rPr lang="en-US" dirty="0" smtClean="0"/>
              <a:t>Here is where the answer gets tricky: </a:t>
            </a:r>
          </a:p>
          <a:p>
            <a:pPr marL="0" indent="0">
              <a:buNone/>
            </a:pPr>
            <a:endParaRPr lang="en-US" dirty="0"/>
          </a:p>
          <a:p>
            <a:pPr marL="0" indent="0">
              <a:buNone/>
            </a:pPr>
            <a:r>
              <a:rPr lang="en-US" dirty="0" smtClean="0"/>
              <a:t>I’d argue yes, they can. And, I’d say that it is legitimate for them to do so, from their perspective. After all, doesn’t </a:t>
            </a:r>
            <a:r>
              <a:rPr lang="en-US" dirty="0"/>
              <a:t>the dog experience the pencil </a:t>
            </a:r>
            <a:r>
              <a:rPr lang="en-US" dirty="0" smtClean="0"/>
              <a:t>as </a:t>
            </a:r>
            <a:r>
              <a:rPr lang="en-US" dirty="0"/>
              <a:t>a </a:t>
            </a:r>
            <a:r>
              <a:rPr lang="en-US" dirty="0" smtClean="0"/>
              <a:t>plaything? Doesn’t </a:t>
            </a:r>
            <a:r>
              <a:rPr lang="en-US" dirty="0"/>
              <a:t>the writer experience the pencil </a:t>
            </a:r>
            <a:r>
              <a:rPr lang="en-US" dirty="0" smtClean="0"/>
              <a:t>as </a:t>
            </a:r>
            <a:r>
              <a:rPr lang="en-US" dirty="0"/>
              <a:t>an implement with which to write? </a:t>
            </a:r>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spTree>
    <p:extLst>
      <p:ext uri="{BB962C8B-B14F-4D97-AF65-F5344CB8AC3E}">
        <p14:creationId xmlns:p14="http://schemas.microsoft.com/office/powerpoint/2010/main" val="3051683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75709"/>
            <a:ext cx="8229600" cy="3850454"/>
          </a:xfrm>
        </p:spPr>
        <p:txBody>
          <a:bodyPr>
            <a:normAutofit/>
          </a:bodyPr>
          <a:lstStyle/>
          <a:p>
            <a:pPr marL="0" indent="0" algn="ctr">
              <a:buNone/>
            </a:pPr>
            <a:r>
              <a:rPr lang="en-US" dirty="0" smtClean="0"/>
              <a:t>So, yes! Others can (and do) experience FC as a thing that exists independent of other things and events.</a:t>
            </a:r>
          </a:p>
          <a:p>
            <a:pPr marL="0" indent="0" algn="ctr">
              <a:buNone/>
            </a:pPr>
            <a:endParaRPr lang="en-US" dirty="0"/>
          </a:p>
          <a:p>
            <a:pPr marL="0" indent="0" algn="ctr">
              <a:buNone/>
            </a:pPr>
            <a:r>
              <a:rPr lang="en-US" dirty="0" smtClean="0"/>
              <a:t>This </a:t>
            </a:r>
            <a:r>
              <a:rPr lang="en-US" dirty="0"/>
              <a:t>brings us to a central tenet of the a-ontological position:</a:t>
            </a:r>
            <a:r>
              <a:rPr lang="en-US" dirty="0" smtClean="0">
                <a:effectLst/>
              </a:rPr>
              <a:t> </a:t>
            </a:r>
            <a:endParaRPr lang="en-US" dirty="0"/>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spTree>
    <p:extLst>
      <p:ext uri="{BB962C8B-B14F-4D97-AF65-F5344CB8AC3E}">
        <p14:creationId xmlns:p14="http://schemas.microsoft.com/office/powerpoint/2010/main" val="3207719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You can have an experience that is, for you, quite real, but that does not make your interpretation of that experience real. The truth is not within the interpretation, is not exemplified by the interpretation, nor is the truth found in the thing being examined by itself, in and of itself.</a:t>
            </a:r>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spTree>
    <p:extLst>
      <p:ext uri="{BB962C8B-B14F-4D97-AF65-F5344CB8AC3E}">
        <p14:creationId xmlns:p14="http://schemas.microsoft.com/office/powerpoint/2010/main" val="3818565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The truth, written with a lower case t, is found in the immediate and historical, dynamic, and fluid interplay or relation between the thing and the context in which it is evaluated. </a:t>
            </a:r>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pic>
        <p:nvPicPr>
          <p:cNvPr id="2" name="Picture 1"/>
          <p:cNvPicPr>
            <a:picLocks noChangeAspect="1"/>
          </p:cNvPicPr>
          <p:nvPr/>
        </p:nvPicPr>
        <p:blipFill>
          <a:blip r:embed="rId3"/>
          <a:stretch>
            <a:fillRect/>
          </a:stretch>
        </p:blipFill>
        <p:spPr>
          <a:xfrm>
            <a:off x="457200" y="4135719"/>
            <a:ext cx="3606800" cy="2247900"/>
          </a:xfrm>
          <a:prstGeom prst="rect">
            <a:avLst/>
          </a:prstGeom>
        </p:spPr>
      </p:pic>
    </p:spTree>
    <p:extLst>
      <p:ext uri="{BB962C8B-B14F-4D97-AF65-F5344CB8AC3E}">
        <p14:creationId xmlns:p14="http://schemas.microsoft.com/office/powerpoint/2010/main" val="384603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68565"/>
            <a:ext cx="8229600" cy="2550757"/>
          </a:xfrm>
        </p:spPr>
        <p:txBody>
          <a:bodyPr>
            <a:normAutofit/>
          </a:bodyPr>
          <a:lstStyle/>
          <a:p>
            <a:pPr marL="0" indent="0">
              <a:buNone/>
            </a:pPr>
            <a:r>
              <a:rPr lang="en-US" dirty="0"/>
              <a:t>But this interest of ours in the relation between things and events rather than in the status of things in and of themselves makes us unique in the world of science. In this regard, we are not like other natural sciences.</a:t>
            </a:r>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pic>
        <p:nvPicPr>
          <p:cNvPr id="2" name="Picture 1"/>
          <p:cNvPicPr>
            <a:picLocks noChangeAspect="1"/>
          </p:cNvPicPr>
          <p:nvPr/>
        </p:nvPicPr>
        <p:blipFill>
          <a:blip r:embed="rId3"/>
          <a:stretch>
            <a:fillRect/>
          </a:stretch>
        </p:blipFill>
        <p:spPr>
          <a:xfrm>
            <a:off x="4635960" y="836566"/>
            <a:ext cx="3865895" cy="3136188"/>
          </a:xfrm>
          <a:prstGeom prst="rect">
            <a:avLst/>
          </a:prstGeom>
        </p:spPr>
      </p:pic>
    </p:spTree>
    <p:extLst>
      <p:ext uri="{BB962C8B-B14F-4D97-AF65-F5344CB8AC3E}">
        <p14:creationId xmlns:p14="http://schemas.microsoft.com/office/powerpoint/2010/main" val="1655430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8607"/>
            <a:ext cx="8229600" cy="2898296"/>
          </a:xfrm>
        </p:spPr>
        <p:txBody>
          <a:bodyPr>
            <a:normAutofit/>
          </a:bodyPr>
          <a:lstStyle/>
          <a:p>
            <a:pPr marL="0" indent="0">
              <a:buNone/>
            </a:pPr>
            <a:r>
              <a:rPr lang="en-US" dirty="0"/>
              <a:t>I am holding a #2 lead pencil in my </a:t>
            </a:r>
            <a:r>
              <a:rPr lang="en-US" dirty="0" smtClean="0"/>
              <a:t>hand. </a:t>
            </a:r>
            <a:r>
              <a:rPr lang="en-US" dirty="0"/>
              <a:t>I’m rolling the pencil in my fingers and wiggling it between my index and middle fingers. What is it this thing in my fingers? A pencil, right? Say it out loud. Pencil. </a:t>
            </a:r>
          </a:p>
        </p:txBody>
      </p:sp>
      <p:pic>
        <p:nvPicPr>
          <p:cNvPr id="4" name="Picture 3"/>
          <p:cNvPicPr>
            <a:picLocks noChangeAspect="1"/>
          </p:cNvPicPr>
          <p:nvPr/>
        </p:nvPicPr>
        <p:blipFill>
          <a:blip r:embed="rId3"/>
          <a:stretch>
            <a:fillRect/>
          </a:stretch>
        </p:blipFill>
        <p:spPr>
          <a:xfrm>
            <a:off x="0" y="0"/>
            <a:ext cx="4535596" cy="836566"/>
          </a:xfrm>
          <a:prstGeom prst="rect">
            <a:avLst/>
          </a:prstGeom>
        </p:spPr>
      </p:pic>
      <p:pic>
        <p:nvPicPr>
          <p:cNvPr id="2" name="Picture 1"/>
          <p:cNvPicPr>
            <a:picLocks noChangeAspect="1"/>
          </p:cNvPicPr>
          <p:nvPr/>
        </p:nvPicPr>
        <p:blipFill>
          <a:blip r:embed="rId4"/>
          <a:stretch>
            <a:fillRect/>
          </a:stretch>
        </p:blipFill>
        <p:spPr>
          <a:xfrm>
            <a:off x="2748125" y="3726654"/>
            <a:ext cx="3048000" cy="2425700"/>
          </a:xfrm>
          <a:prstGeom prst="rect">
            <a:avLst/>
          </a:prstGeom>
        </p:spPr>
      </p:pic>
    </p:spTree>
    <p:extLst>
      <p:ext uri="{BB962C8B-B14F-4D97-AF65-F5344CB8AC3E}">
        <p14:creationId xmlns:p14="http://schemas.microsoft.com/office/powerpoint/2010/main" val="2520372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And in particular, if we seek to engage with other philosophers of science, we have a problem </a:t>
            </a:r>
            <a:r>
              <a:rPr lang="en-US" dirty="0" smtClean="0"/>
              <a:t>should we care about the fact </a:t>
            </a:r>
            <a:r>
              <a:rPr lang="en-US" dirty="0"/>
              <a:t>that from their perspective in evaluating </a:t>
            </a:r>
            <a:r>
              <a:rPr lang="en-US" dirty="0" smtClean="0"/>
              <a:t>FC as </a:t>
            </a:r>
            <a:r>
              <a:rPr lang="en-US" dirty="0"/>
              <a:t>a thing to be evaluated in and of itself, we are not without an ontology. </a:t>
            </a:r>
          </a:p>
        </p:txBody>
      </p:sp>
      <p:pic>
        <p:nvPicPr>
          <p:cNvPr id="4" name="Picture 3"/>
          <p:cNvPicPr>
            <a:picLocks noChangeAspect="1"/>
          </p:cNvPicPr>
          <p:nvPr/>
        </p:nvPicPr>
        <p:blipFill>
          <a:blip r:embed="rId3"/>
          <a:stretch>
            <a:fillRect/>
          </a:stretch>
        </p:blipFill>
        <p:spPr>
          <a:xfrm>
            <a:off x="0" y="0"/>
            <a:ext cx="4535596" cy="836566"/>
          </a:xfrm>
          <a:prstGeom prst="rect">
            <a:avLst/>
          </a:prstGeom>
        </p:spPr>
      </p:pic>
    </p:spTree>
    <p:extLst>
      <p:ext uri="{BB962C8B-B14F-4D97-AF65-F5344CB8AC3E}">
        <p14:creationId xmlns:p14="http://schemas.microsoft.com/office/powerpoint/2010/main" val="390931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a:t>From their perspective, our ontology is a statement about being that involves relation with others. </a:t>
            </a:r>
            <a:r>
              <a:rPr lang="en-US" dirty="0" smtClean="0"/>
              <a:t>To them, our ontological statement </a:t>
            </a:r>
            <a:r>
              <a:rPr lang="en-US" dirty="0"/>
              <a:t>is that there is no I without YOU, no HERE without THERE, no NOW without THEN. </a:t>
            </a:r>
            <a:endParaRPr lang="en-US" dirty="0" smtClean="0"/>
          </a:p>
          <a:p>
            <a:pPr marL="0" indent="0">
              <a:buNone/>
            </a:pPr>
            <a:endParaRPr lang="en-US" dirty="0"/>
          </a:p>
          <a:p>
            <a:pPr marL="0" indent="0">
              <a:buNone/>
            </a:pPr>
            <a:r>
              <a:rPr lang="en-US" dirty="0" smtClean="0"/>
              <a:t>It is also an </a:t>
            </a:r>
            <a:r>
              <a:rPr lang="en-US" dirty="0"/>
              <a:t>ontological </a:t>
            </a:r>
            <a:r>
              <a:rPr lang="en-US" dirty="0" smtClean="0"/>
              <a:t>statement </a:t>
            </a:r>
            <a:r>
              <a:rPr lang="en-US" dirty="0"/>
              <a:t>from the vantage of metaphysics, the branch of philosophy in which ontology is situated. </a:t>
            </a:r>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spTree>
    <p:extLst>
      <p:ext uri="{BB962C8B-B14F-4D97-AF65-F5344CB8AC3E}">
        <p14:creationId xmlns:p14="http://schemas.microsoft.com/office/powerpoint/2010/main" val="1465174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7377"/>
            <a:ext cx="8229600" cy="4525963"/>
          </a:xfrm>
        </p:spPr>
        <p:txBody>
          <a:bodyPr>
            <a:normAutofit fontScale="92500"/>
          </a:bodyPr>
          <a:lstStyle/>
          <a:p>
            <a:pPr marL="0" indent="0">
              <a:buNone/>
            </a:pPr>
            <a:r>
              <a:rPr lang="en-US" dirty="0"/>
              <a:t>Further, and again from the vantage of mainstream analytic philosophy, the ontological viewpoint of </a:t>
            </a:r>
            <a:r>
              <a:rPr lang="en-US" dirty="0" smtClean="0"/>
              <a:t>functional contextualism </a:t>
            </a:r>
            <a:r>
              <a:rPr lang="en-US" dirty="0"/>
              <a:t>is that what </a:t>
            </a:r>
            <a:r>
              <a:rPr lang="en-US" dirty="0" smtClean="0"/>
              <a:t>IS </a:t>
            </a:r>
            <a:r>
              <a:rPr lang="en-US" dirty="0"/>
              <a:t>can be an </a:t>
            </a:r>
            <a:r>
              <a:rPr lang="en-US" dirty="0" smtClean="0"/>
              <a:t>IS </a:t>
            </a:r>
            <a:r>
              <a:rPr lang="en-US" dirty="0"/>
              <a:t>only in the context of </a:t>
            </a:r>
            <a:r>
              <a:rPr lang="en-US" dirty="0" smtClean="0"/>
              <a:t>OTHER and </a:t>
            </a:r>
            <a:r>
              <a:rPr lang="en-US" dirty="0"/>
              <a:t>that it is of no bearing </a:t>
            </a:r>
            <a:r>
              <a:rPr lang="en-US" dirty="0" smtClean="0"/>
              <a:t>whether IS or OTHER have </a:t>
            </a:r>
            <a:r>
              <a:rPr lang="en-US" dirty="0"/>
              <a:t>independent </a:t>
            </a:r>
            <a:r>
              <a:rPr lang="en-US" dirty="0" smtClean="0"/>
              <a:t>existences, </a:t>
            </a:r>
            <a:r>
              <a:rPr lang="en-US" dirty="0"/>
              <a:t>in and of </a:t>
            </a:r>
            <a:r>
              <a:rPr lang="en-US" dirty="0" smtClean="0"/>
              <a:t>themselves. </a:t>
            </a:r>
          </a:p>
          <a:p>
            <a:pPr marL="0" indent="0">
              <a:buNone/>
            </a:pPr>
            <a:endParaRPr lang="en-US" dirty="0"/>
          </a:p>
          <a:p>
            <a:pPr marL="0" indent="0">
              <a:buNone/>
            </a:pPr>
            <a:r>
              <a:rPr lang="en-US" dirty="0" smtClean="0"/>
              <a:t>This </a:t>
            </a:r>
            <a:r>
              <a:rPr lang="en-US" dirty="0"/>
              <a:t>is distinct from the perspective that what </a:t>
            </a:r>
            <a:r>
              <a:rPr lang="en-US" dirty="0" smtClean="0"/>
              <a:t>IS </a:t>
            </a:r>
            <a:r>
              <a:rPr lang="en-US" dirty="0"/>
              <a:t>can be an </a:t>
            </a:r>
            <a:r>
              <a:rPr lang="en-US" dirty="0" smtClean="0"/>
              <a:t>IS </a:t>
            </a:r>
            <a:r>
              <a:rPr lang="en-US" dirty="0"/>
              <a:t>only in the context of </a:t>
            </a:r>
            <a:r>
              <a:rPr lang="en-US" dirty="0" smtClean="0"/>
              <a:t>WHAT IS NOT. </a:t>
            </a:r>
            <a:endParaRPr lang="en-US" dirty="0"/>
          </a:p>
        </p:txBody>
      </p:sp>
      <p:pic>
        <p:nvPicPr>
          <p:cNvPr id="4" name="Picture 3"/>
          <p:cNvPicPr>
            <a:picLocks noChangeAspect="1"/>
          </p:cNvPicPr>
          <p:nvPr/>
        </p:nvPicPr>
        <p:blipFill>
          <a:blip r:embed="rId2"/>
          <a:stretch>
            <a:fillRect/>
          </a:stretch>
        </p:blipFill>
        <p:spPr>
          <a:xfrm>
            <a:off x="0" y="0"/>
            <a:ext cx="3951302" cy="728796"/>
          </a:xfrm>
          <a:prstGeom prst="rect">
            <a:avLst/>
          </a:prstGeom>
        </p:spPr>
      </p:pic>
    </p:spTree>
    <p:extLst>
      <p:ext uri="{BB962C8B-B14F-4D97-AF65-F5344CB8AC3E}">
        <p14:creationId xmlns:p14="http://schemas.microsoft.com/office/powerpoint/2010/main" val="1221500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573" y="2749747"/>
            <a:ext cx="5904916" cy="2291455"/>
          </a:xfrm>
        </p:spPr>
        <p:txBody>
          <a:bodyPr>
            <a:normAutofit fontScale="77500" lnSpcReduction="20000"/>
          </a:bodyPr>
          <a:lstStyle/>
          <a:p>
            <a:pPr marL="0" indent="0">
              <a:buNone/>
            </a:pPr>
            <a:r>
              <a:rPr lang="en-US" dirty="0"/>
              <a:t>That latter ontological viewpoint characterizes most of Western </a:t>
            </a:r>
            <a:r>
              <a:rPr lang="en-US" dirty="0" smtClean="0"/>
              <a:t>philosophy, </a:t>
            </a:r>
            <a:r>
              <a:rPr lang="en-US" dirty="0"/>
              <a:t>and is so embedded in our languaging about everything that others find it laughable that we should exempt ourselves from the discussion as to the existence of things in and of themselves. </a:t>
            </a:r>
          </a:p>
        </p:txBody>
      </p:sp>
      <p:pic>
        <p:nvPicPr>
          <p:cNvPr id="4" name="Picture 3"/>
          <p:cNvPicPr>
            <a:picLocks noChangeAspect="1"/>
          </p:cNvPicPr>
          <p:nvPr/>
        </p:nvPicPr>
        <p:blipFill>
          <a:blip r:embed="rId2"/>
          <a:stretch>
            <a:fillRect/>
          </a:stretch>
        </p:blipFill>
        <p:spPr>
          <a:xfrm>
            <a:off x="0" y="0"/>
            <a:ext cx="3938559" cy="726446"/>
          </a:xfrm>
          <a:prstGeom prst="rect">
            <a:avLst/>
          </a:prstGeom>
        </p:spPr>
      </p:pic>
      <p:pic>
        <p:nvPicPr>
          <p:cNvPr id="2" name="Picture 1"/>
          <p:cNvPicPr>
            <a:picLocks noChangeAspect="1"/>
          </p:cNvPicPr>
          <p:nvPr/>
        </p:nvPicPr>
        <p:blipFill>
          <a:blip r:embed="rId3"/>
          <a:stretch>
            <a:fillRect/>
          </a:stretch>
        </p:blipFill>
        <p:spPr>
          <a:xfrm>
            <a:off x="6547669" y="3229853"/>
            <a:ext cx="2324100" cy="3492500"/>
          </a:xfrm>
          <a:prstGeom prst="rect">
            <a:avLst/>
          </a:prstGeom>
        </p:spPr>
      </p:pic>
      <p:pic>
        <p:nvPicPr>
          <p:cNvPr id="5" name="Picture 4"/>
          <p:cNvPicPr>
            <a:picLocks noChangeAspect="1"/>
          </p:cNvPicPr>
          <p:nvPr/>
        </p:nvPicPr>
        <p:blipFill>
          <a:blip r:embed="rId4"/>
          <a:stretch>
            <a:fillRect/>
          </a:stretch>
        </p:blipFill>
        <p:spPr>
          <a:xfrm>
            <a:off x="457200" y="5258803"/>
            <a:ext cx="5214453" cy="1372224"/>
          </a:xfrm>
          <a:prstGeom prst="rect">
            <a:avLst/>
          </a:prstGeom>
        </p:spPr>
      </p:pic>
      <p:pic>
        <p:nvPicPr>
          <p:cNvPr id="6" name="Picture 5"/>
          <p:cNvPicPr>
            <a:picLocks noChangeAspect="1"/>
          </p:cNvPicPr>
          <p:nvPr/>
        </p:nvPicPr>
        <p:blipFill>
          <a:blip r:embed="rId5"/>
          <a:stretch>
            <a:fillRect/>
          </a:stretch>
        </p:blipFill>
        <p:spPr>
          <a:xfrm>
            <a:off x="3927210" y="133991"/>
            <a:ext cx="5216791" cy="2328924"/>
          </a:xfrm>
          <a:prstGeom prst="rect">
            <a:avLst/>
          </a:prstGeom>
        </p:spPr>
      </p:pic>
    </p:spTree>
    <p:extLst>
      <p:ext uri="{BB962C8B-B14F-4D97-AF65-F5344CB8AC3E}">
        <p14:creationId xmlns:p14="http://schemas.microsoft.com/office/powerpoint/2010/main" val="3347999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a:t>My point, a point I consider to be consistent with </a:t>
            </a:r>
            <a:r>
              <a:rPr lang="en-US" dirty="0" smtClean="0"/>
              <a:t>FC, </a:t>
            </a:r>
            <a:r>
              <a:rPr lang="en-US" dirty="0"/>
              <a:t>can be distilled to this: ontology is a word used by people, it is not a thing in and of itself. </a:t>
            </a:r>
            <a:endParaRPr lang="en-US" dirty="0" smtClean="0"/>
          </a:p>
          <a:p>
            <a:pPr marL="0" indent="0">
              <a:buNone/>
            </a:pPr>
            <a:endParaRPr lang="en-US" dirty="0"/>
          </a:p>
          <a:p>
            <a:pPr marL="0" indent="0">
              <a:buNone/>
            </a:pPr>
            <a:r>
              <a:rPr lang="en-US" dirty="0" smtClean="0"/>
              <a:t>If it can be helpful to us in building relations with other scientists to use the language of ontology to identify ourselves, then we might choose </a:t>
            </a:r>
            <a:r>
              <a:rPr lang="en-US" i="1" dirty="0" smtClean="0"/>
              <a:t>within that context </a:t>
            </a:r>
            <a:r>
              <a:rPr lang="en-US" dirty="0" smtClean="0"/>
              <a:t>to do so. </a:t>
            </a:r>
            <a:endParaRPr lang="en-US" dirty="0"/>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spTree>
    <p:extLst>
      <p:ext uri="{BB962C8B-B14F-4D97-AF65-F5344CB8AC3E}">
        <p14:creationId xmlns:p14="http://schemas.microsoft.com/office/powerpoint/2010/main" val="484239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Just </a:t>
            </a:r>
            <a:r>
              <a:rPr lang="en-US" dirty="0"/>
              <a:t>as I honor the experience of the dog with respect to my pencil and do not wave it in front of him, just as I honor the experience of the religious client and speak with him as though God is in the room with us even though I myself have no experience of this god, when I speak with philosophers of science and scientists from other disciplines, I take pains to speak in their language. </a:t>
            </a:r>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spTree>
    <p:extLst>
      <p:ext uri="{BB962C8B-B14F-4D97-AF65-F5344CB8AC3E}">
        <p14:creationId xmlns:p14="http://schemas.microsoft.com/office/powerpoint/2010/main" val="658568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2095"/>
            <a:ext cx="8229600" cy="4525963"/>
          </a:xfrm>
        </p:spPr>
        <p:txBody>
          <a:bodyPr>
            <a:normAutofit/>
          </a:bodyPr>
          <a:lstStyle/>
          <a:p>
            <a:pPr marL="0" indent="0">
              <a:buNone/>
            </a:pPr>
            <a:r>
              <a:rPr lang="en-US" dirty="0" smtClean="0"/>
              <a:t>This should come as no surprise to the behavior analysts in this room, and I think that CBS can learn something from our experience in the world of applied behavior analysis… … …</a:t>
            </a:r>
            <a:endParaRPr lang="en-US" dirty="0"/>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pic>
        <p:nvPicPr>
          <p:cNvPr id="5" name="Picture 4"/>
          <p:cNvPicPr>
            <a:picLocks noChangeAspect="1"/>
          </p:cNvPicPr>
          <p:nvPr/>
        </p:nvPicPr>
        <p:blipFill>
          <a:blip r:embed="rId3"/>
          <a:stretch>
            <a:fillRect/>
          </a:stretch>
        </p:blipFill>
        <p:spPr>
          <a:xfrm>
            <a:off x="2602049" y="3718758"/>
            <a:ext cx="3237273" cy="2737906"/>
          </a:xfrm>
          <a:prstGeom prst="rect">
            <a:avLst/>
          </a:prstGeom>
        </p:spPr>
      </p:pic>
    </p:spTree>
    <p:extLst>
      <p:ext uri="{BB962C8B-B14F-4D97-AF65-F5344CB8AC3E}">
        <p14:creationId xmlns:p14="http://schemas.microsoft.com/office/powerpoint/2010/main" val="1808508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604" y="1141530"/>
            <a:ext cx="4940560" cy="5716470"/>
          </a:xfrm>
        </p:spPr>
        <p:txBody>
          <a:bodyPr>
            <a:normAutofit fontScale="85000" lnSpcReduction="20000"/>
          </a:bodyPr>
          <a:lstStyle/>
          <a:p>
            <a:pPr marL="0" indent="0">
              <a:buNone/>
            </a:pPr>
            <a:r>
              <a:rPr lang="en-US" dirty="0" smtClean="0"/>
              <a:t>When </a:t>
            </a:r>
            <a:r>
              <a:rPr lang="en-US" dirty="0"/>
              <a:t>I am talking scientist to scientist, for the sake of precision, I speak in terms of </a:t>
            </a:r>
            <a:r>
              <a:rPr lang="en-US" dirty="0" smtClean="0"/>
              <a:t>S</a:t>
            </a:r>
            <a:r>
              <a:rPr lang="en-US" baseline="30000" dirty="0" smtClean="0"/>
              <a:t>R-</a:t>
            </a:r>
            <a:r>
              <a:rPr lang="en-US" dirty="0" smtClean="0"/>
              <a:t> </a:t>
            </a:r>
            <a:r>
              <a:rPr lang="en-US" dirty="0"/>
              <a:t>and </a:t>
            </a:r>
            <a:r>
              <a:rPr lang="en-US" dirty="0" smtClean="0"/>
              <a:t>S</a:t>
            </a:r>
            <a:r>
              <a:rPr lang="en-US" baseline="30000" dirty="0" smtClean="0"/>
              <a:t>R+</a:t>
            </a:r>
            <a:r>
              <a:rPr lang="en-US" dirty="0" smtClean="0"/>
              <a:t>, S</a:t>
            </a:r>
            <a:r>
              <a:rPr lang="en-US" baseline="30000" dirty="0" smtClean="0"/>
              <a:t>D</a:t>
            </a:r>
            <a:r>
              <a:rPr lang="en-US" dirty="0" smtClean="0"/>
              <a:t>s and MOs, plys, </a:t>
            </a:r>
            <a:r>
              <a:rPr lang="en-US" dirty="0"/>
              <a:t>tracks and </a:t>
            </a:r>
            <a:r>
              <a:rPr lang="en-US" dirty="0" smtClean="0"/>
              <a:t>augmentals, C</a:t>
            </a:r>
            <a:r>
              <a:rPr lang="en-US" baseline="-25000" dirty="0" smtClean="0"/>
              <a:t>rel</a:t>
            </a:r>
            <a:r>
              <a:rPr lang="en-US" dirty="0" smtClean="0"/>
              <a:t>s, C</a:t>
            </a:r>
            <a:r>
              <a:rPr lang="en-US" baseline="-25000" dirty="0" smtClean="0"/>
              <a:t>func</a:t>
            </a:r>
            <a:r>
              <a:rPr lang="en-US" dirty="0" smtClean="0"/>
              <a:t>s, </a:t>
            </a:r>
            <a:r>
              <a:rPr lang="en-US" dirty="0"/>
              <a:t>BIRRS and EERS. </a:t>
            </a:r>
          </a:p>
          <a:p>
            <a:pPr marL="0" indent="0">
              <a:buNone/>
            </a:pPr>
            <a:endParaRPr lang="en-US" dirty="0" smtClean="0"/>
          </a:p>
          <a:p>
            <a:pPr marL="0" indent="0">
              <a:buNone/>
            </a:pPr>
            <a:r>
              <a:rPr lang="en-US" dirty="0" smtClean="0"/>
              <a:t>When </a:t>
            </a:r>
            <a:r>
              <a:rPr lang="en-US" dirty="0"/>
              <a:t>I am talking to Aunt Sallie, I do not make her </a:t>
            </a:r>
            <a:r>
              <a:rPr lang="en-US" dirty="0" smtClean="0"/>
              <a:t>learn to </a:t>
            </a:r>
            <a:r>
              <a:rPr lang="en-US" dirty="0"/>
              <a:t>speak precisely about the difference between negative and positive reinforcement. </a:t>
            </a:r>
            <a:r>
              <a:rPr lang="en-US" dirty="0" smtClean="0"/>
              <a:t>She doesn’t need to learn our technical jargon. I </a:t>
            </a:r>
            <a:r>
              <a:rPr lang="en-US" dirty="0"/>
              <a:t>speak with Aunt Sallie in Aunt Sallie language, to ensure that we communicate effectively. </a:t>
            </a:r>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pic>
        <p:nvPicPr>
          <p:cNvPr id="2" name="Picture 1"/>
          <p:cNvPicPr>
            <a:picLocks noChangeAspect="1"/>
          </p:cNvPicPr>
          <p:nvPr/>
        </p:nvPicPr>
        <p:blipFill>
          <a:blip r:embed="rId3"/>
          <a:stretch>
            <a:fillRect/>
          </a:stretch>
        </p:blipFill>
        <p:spPr>
          <a:xfrm>
            <a:off x="5334000" y="4169928"/>
            <a:ext cx="3810000" cy="2133600"/>
          </a:xfrm>
          <a:prstGeom prst="rect">
            <a:avLst/>
          </a:prstGeom>
        </p:spPr>
      </p:pic>
      <p:pic>
        <p:nvPicPr>
          <p:cNvPr id="8" name="Picture 7" descr="Screen Shot 2014-06-23 at 3.20.3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4157" y="554306"/>
            <a:ext cx="3517953" cy="2942457"/>
          </a:xfrm>
          <a:prstGeom prst="rect">
            <a:avLst/>
          </a:prstGeom>
        </p:spPr>
      </p:pic>
    </p:spTree>
    <p:extLst>
      <p:ext uri="{BB962C8B-B14F-4D97-AF65-F5344CB8AC3E}">
        <p14:creationId xmlns:p14="http://schemas.microsoft.com/office/powerpoint/2010/main" val="570086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2422"/>
            <a:ext cx="8229600" cy="5305578"/>
          </a:xfrm>
        </p:spPr>
        <p:txBody>
          <a:bodyPr>
            <a:normAutofit/>
          </a:bodyPr>
          <a:lstStyle/>
          <a:p>
            <a:pPr marL="0" indent="0">
              <a:buNone/>
            </a:pPr>
            <a:r>
              <a:rPr lang="en-US" dirty="0" smtClean="0"/>
              <a:t>An important corollary point regarding workability and CBS goals:</a:t>
            </a:r>
          </a:p>
          <a:p>
            <a:pPr marL="0" indent="0">
              <a:buNone/>
            </a:pPr>
            <a:endParaRPr lang="en-US" dirty="0"/>
          </a:p>
          <a:p>
            <a:pPr marL="0" indent="0">
              <a:buNone/>
            </a:pPr>
            <a:r>
              <a:rPr lang="en-US" dirty="0" smtClean="0"/>
              <a:t>CBS values communication and collaboration with others. We seek to extend our communication with other disciplines so long as this helps us to alleviate human suffering and advance human well being. </a:t>
            </a:r>
          </a:p>
          <a:p>
            <a:pPr marL="0" indent="0">
              <a:buNone/>
            </a:pPr>
            <a:endParaRPr lang="en-US" dirty="0"/>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spTree>
    <p:extLst>
      <p:ext uri="{BB962C8B-B14F-4D97-AF65-F5344CB8AC3E}">
        <p14:creationId xmlns:p14="http://schemas.microsoft.com/office/powerpoint/2010/main" val="2851726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1957"/>
            <a:ext cx="8229600" cy="5376143"/>
          </a:xfrm>
        </p:spPr>
        <p:txBody>
          <a:bodyPr>
            <a:normAutofit fontScale="92500"/>
          </a:bodyPr>
          <a:lstStyle/>
          <a:p>
            <a:pPr marL="0" indent="0">
              <a:buNone/>
            </a:pPr>
            <a:r>
              <a:rPr lang="en-US" dirty="0"/>
              <a:t>To the extent that communicating with scientists from other disciplines furthers these </a:t>
            </a:r>
            <a:r>
              <a:rPr lang="en-US" dirty="0" smtClean="0"/>
              <a:t>aims</a:t>
            </a:r>
            <a:r>
              <a:rPr lang="en-US" dirty="0"/>
              <a:t>, talking as </a:t>
            </a:r>
            <a:r>
              <a:rPr lang="en-US" dirty="0" smtClean="0"/>
              <a:t>other scientists </a:t>
            </a:r>
            <a:r>
              <a:rPr lang="en-US" dirty="0"/>
              <a:t>talk c</a:t>
            </a:r>
            <a:r>
              <a:rPr lang="en-US" dirty="0" smtClean="0"/>
              <a:t>ould </a:t>
            </a:r>
            <a:r>
              <a:rPr lang="en-US" dirty="0"/>
              <a:t>be useful. </a:t>
            </a:r>
            <a:endParaRPr lang="en-US" dirty="0" smtClean="0"/>
          </a:p>
          <a:p>
            <a:pPr marL="0" indent="0">
              <a:buNone/>
            </a:pPr>
            <a:endParaRPr lang="en-US" dirty="0"/>
          </a:p>
          <a:p>
            <a:pPr marL="0" indent="0">
              <a:buNone/>
            </a:pPr>
            <a:r>
              <a:rPr lang="en-US" dirty="0" smtClean="0"/>
              <a:t>To </a:t>
            </a:r>
            <a:r>
              <a:rPr lang="en-US" dirty="0"/>
              <a:t>the extent that it does </a:t>
            </a:r>
            <a:r>
              <a:rPr lang="en-US" dirty="0" smtClean="0"/>
              <a:t>not further our pragmatic goals, </a:t>
            </a:r>
            <a:r>
              <a:rPr lang="en-US" dirty="0"/>
              <a:t>then it might not be worth the effort.</a:t>
            </a:r>
          </a:p>
          <a:p>
            <a:pPr marL="0" indent="0">
              <a:buNone/>
            </a:pPr>
            <a:endParaRPr lang="en-US" dirty="0"/>
          </a:p>
          <a:p>
            <a:pPr marL="0" indent="0">
              <a:buNone/>
            </a:pPr>
            <a:r>
              <a:rPr lang="en-US" dirty="0"/>
              <a:t>But let’s suppose communicating with scientists from other disciplines will be useful, since we do not yet know that it will not…</a:t>
            </a:r>
          </a:p>
          <a:p>
            <a:pPr marL="0" indent="0">
              <a:buNone/>
            </a:pPr>
            <a:endParaRPr lang="en-US" dirty="0"/>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spTree>
    <p:extLst>
      <p:ext uri="{BB962C8B-B14F-4D97-AF65-F5344CB8AC3E}">
        <p14:creationId xmlns:p14="http://schemas.microsoft.com/office/powerpoint/2010/main" val="941495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6839"/>
            <a:ext cx="8229600" cy="1570064"/>
          </a:xfrm>
        </p:spPr>
        <p:txBody>
          <a:bodyPr>
            <a:normAutofit/>
          </a:bodyPr>
          <a:lstStyle/>
          <a:p>
            <a:pPr marL="0" indent="0" algn="ctr">
              <a:buNone/>
            </a:pPr>
            <a:r>
              <a:rPr lang="en-US" dirty="0"/>
              <a:t>That’s what it</a:t>
            </a:r>
            <a:r>
              <a:rPr lang="en-US" i="1" dirty="0"/>
              <a:t> is</a:t>
            </a:r>
            <a:r>
              <a:rPr lang="en-US" dirty="0"/>
              <a:t>. To you… </a:t>
            </a:r>
          </a:p>
        </p:txBody>
      </p:sp>
      <p:pic>
        <p:nvPicPr>
          <p:cNvPr id="4" name="Picture 3"/>
          <p:cNvPicPr>
            <a:picLocks noChangeAspect="1"/>
          </p:cNvPicPr>
          <p:nvPr/>
        </p:nvPicPr>
        <p:blipFill>
          <a:blip r:embed="rId3"/>
          <a:stretch>
            <a:fillRect/>
          </a:stretch>
        </p:blipFill>
        <p:spPr>
          <a:xfrm>
            <a:off x="0" y="0"/>
            <a:ext cx="4535596" cy="836566"/>
          </a:xfrm>
          <a:prstGeom prst="rect">
            <a:avLst/>
          </a:prstGeom>
        </p:spPr>
      </p:pic>
      <p:pic>
        <p:nvPicPr>
          <p:cNvPr id="2" name="Picture 1"/>
          <p:cNvPicPr>
            <a:picLocks noChangeAspect="1"/>
          </p:cNvPicPr>
          <p:nvPr/>
        </p:nvPicPr>
        <p:blipFill>
          <a:blip r:embed="rId4"/>
          <a:stretch>
            <a:fillRect/>
          </a:stretch>
        </p:blipFill>
        <p:spPr>
          <a:xfrm>
            <a:off x="2748125" y="3726654"/>
            <a:ext cx="3048000" cy="2425700"/>
          </a:xfrm>
          <a:prstGeom prst="rect">
            <a:avLst/>
          </a:prstGeom>
        </p:spPr>
      </p:pic>
    </p:spTree>
    <p:extLst>
      <p:ext uri="{BB962C8B-B14F-4D97-AF65-F5344CB8AC3E}">
        <p14:creationId xmlns:p14="http://schemas.microsoft.com/office/powerpoint/2010/main" val="2318980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833" y="1587704"/>
            <a:ext cx="8096640" cy="4939524"/>
          </a:xfrm>
        </p:spPr>
        <p:txBody>
          <a:bodyPr>
            <a:normAutofit fontScale="92500" lnSpcReduction="20000"/>
          </a:bodyPr>
          <a:lstStyle/>
          <a:p>
            <a:pPr marL="0" indent="0">
              <a:buNone/>
            </a:pPr>
            <a:r>
              <a:rPr lang="en-US" dirty="0"/>
              <a:t>To communicate effectively with others, we can speak as </a:t>
            </a:r>
            <a:r>
              <a:rPr lang="en-US" dirty="0" smtClean="0"/>
              <a:t>if </a:t>
            </a:r>
            <a:r>
              <a:rPr lang="en-US" dirty="0"/>
              <a:t>from an ontological stance. </a:t>
            </a:r>
            <a:r>
              <a:rPr lang="en-US" dirty="0" smtClean="0"/>
              <a:t>And </a:t>
            </a:r>
            <a:r>
              <a:rPr lang="en-US" dirty="0"/>
              <a:t>we can in doing so, </a:t>
            </a:r>
            <a:r>
              <a:rPr lang="en-US" dirty="0" smtClean="0"/>
              <a:t>carefully explain </a:t>
            </a:r>
            <a:r>
              <a:rPr lang="en-US" dirty="0"/>
              <a:t>our a-ontological position. </a:t>
            </a:r>
            <a:endParaRPr lang="en-US" dirty="0" smtClean="0"/>
          </a:p>
          <a:p>
            <a:pPr marL="0" indent="0">
              <a:buNone/>
            </a:pPr>
            <a:endParaRPr lang="en-US" dirty="0"/>
          </a:p>
          <a:p>
            <a:pPr marL="0" indent="0">
              <a:buNone/>
            </a:pPr>
            <a:r>
              <a:rPr lang="en-US" dirty="0" smtClean="0"/>
              <a:t>Our aim in speaking as if from an ontological position is to be of maximum service to greatest number of people who might otherwise not listen to what we have to say.</a:t>
            </a:r>
          </a:p>
          <a:p>
            <a:pPr marL="0" indent="0">
              <a:buNone/>
            </a:pPr>
            <a:endParaRPr lang="en-US" dirty="0"/>
          </a:p>
          <a:p>
            <a:pPr marL="0" indent="0">
              <a:buNone/>
            </a:pPr>
            <a:r>
              <a:rPr lang="en-US" dirty="0" smtClean="0"/>
              <a:t>Not a bad reason for “acting as if”…</a:t>
            </a:r>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spTree>
    <p:extLst>
      <p:ext uri="{BB962C8B-B14F-4D97-AF65-F5344CB8AC3E}">
        <p14:creationId xmlns:p14="http://schemas.microsoft.com/office/powerpoint/2010/main" val="3305076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833" y="1279479"/>
            <a:ext cx="8096640" cy="4939524"/>
          </a:xfrm>
        </p:spPr>
        <p:txBody>
          <a:bodyPr>
            <a:normAutofit fontScale="92500" lnSpcReduction="20000"/>
          </a:bodyPr>
          <a:lstStyle/>
          <a:p>
            <a:pPr marL="0" indent="0">
              <a:buNone/>
            </a:pPr>
            <a:r>
              <a:rPr lang="en-US" dirty="0" smtClean="0"/>
              <a:t>But it’s awkward </a:t>
            </a:r>
            <a:r>
              <a:rPr lang="en-US" dirty="0"/>
              <a:t>and challenging – because if they are scientists and philosophers of science, we want to persuade them to see things our way. </a:t>
            </a:r>
            <a:r>
              <a:rPr lang="en-US" dirty="0" smtClean="0"/>
              <a:t>We want to teach them and convince them…</a:t>
            </a:r>
          </a:p>
          <a:p>
            <a:pPr marL="0" indent="0">
              <a:buNone/>
            </a:pPr>
            <a:endParaRPr lang="en-US" dirty="0"/>
          </a:p>
          <a:p>
            <a:pPr marL="0" indent="0">
              <a:buNone/>
            </a:pPr>
            <a:r>
              <a:rPr lang="en-US" dirty="0" smtClean="0"/>
              <a:t>Hmm… Sounds </a:t>
            </a:r>
            <a:r>
              <a:rPr lang="en-US" dirty="0"/>
              <a:t>a lot like a </a:t>
            </a:r>
            <a:r>
              <a:rPr lang="en-US" dirty="0" smtClean="0"/>
              <a:t>beginner therapist </a:t>
            </a:r>
            <a:r>
              <a:rPr lang="en-US" dirty="0"/>
              <a:t>trying to </a:t>
            </a:r>
            <a:r>
              <a:rPr lang="en-US" dirty="0" smtClean="0"/>
              <a:t>coach psychological flexibility </a:t>
            </a:r>
            <a:r>
              <a:rPr lang="en-US" i="1" dirty="0" smtClean="0"/>
              <a:t>inflexibly</a:t>
            </a:r>
            <a:r>
              <a:rPr lang="en-US" dirty="0" smtClean="0"/>
              <a:t>, </a:t>
            </a:r>
            <a:r>
              <a:rPr lang="en-US" dirty="0"/>
              <a:t>doesn’t it</a:t>
            </a:r>
            <a:r>
              <a:rPr lang="en-US" dirty="0" smtClean="0"/>
              <a:t>?</a:t>
            </a:r>
          </a:p>
          <a:p>
            <a:pPr marL="0" indent="0">
              <a:buNone/>
            </a:pPr>
            <a:endParaRPr lang="en-US" dirty="0"/>
          </a:p>
          <a:p>
            <a:pPr marL="0" indent="0">
              <a:buNone/>
            </a:pPr>
            <a:r>
              <a:rPr lang="en-US" dirty="0" smtClean="0"/>
              <a:t>The solution is to invite them in without pushing them too hard. It is challenging…</a:t>
            </a:r>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spTree>
    <p:extLst>
      <p:ext uri="{BB962C8B-B14F-4D97-AF65-F5344CB8AC3E}">
        <p14:creationId xmlns:p14="http://schemas.microsoft.com/office/powerpoint/2010/main" val="935624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540" y="1093752"/>
            <a:ext cx="7904037" cy="5517272"/>
          </a:xfrm>
        </p:spPr>
        <p:txBody>
          <a:bodyPr>
            <a:normAutofit/>
          </a:bodyPr>
          <a:lstStyle/>
          <a:p>
            <a:pPr marL="0" indent="0">
              <a:buNone/>
            </a:pPr>
            <a:r>
              <a:rPr lang="en-US" dirty="0" smtClean="0"/>
              <a:t>But challenging </a:t>
            </a:r>
            <a:r>
              <a:rPr lang="en-US" dirty="0"/>
              <a:t>as this is, it is in the end easier and way more effective than trying to convince </a:t>
            </a:r>
            <a:r>
              <a:rPr lang="en-US" dirty="0" smtClean="0"/>
              <a:t>my dog that the pencil is not a chew toy. Good luck with that.</a:t>
            </a:r>
            <a:endParaRPr lang="en-US" dirty="0"/>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pic>
        <p:nvPicPr>
          <p:cNvPr id="5" name="Picture 4"/>
          <p:cNvPicPr>
            <a:picLocks noChangeAspect="1"/>
          </p:cNvPicPr>
          <p:nvPr/>
        </p:nvPicPr>
        <p:blipFill>
          <a:blip r:embed="rId3"/>
          <a:stretch>
            <a:fillRect/>
          </a:stretch>
        </p:blipFill>
        <p:spPr>
          <a:xfrm>
            <a:off x="4269606" y="3365225"/>
            <a:ext cx="4480631" cy="3131445"/>
          </a:xfrm>
          <a:prstGeom prst="rect">
            <a:avLst/>
          </a:prstGeom>
        </p:spPr>
      </p:pic>
    </p:spTree>
    <p:extLst>
      <p:ext uri="{BB962C8B-B14F-4D97-AF65-F5344CB8AC3E}">
        <p14:creationId xmlns:p14="http://schemas.microsoft.com/office/powerpoint/2010/main" val="38863531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6421"/>
            <a:ext cx="8229600" cy="1143000"/>
          </a:xfrm>
        </p:spPr>
        <p:txBody>
          <a:bodyPr>
            <a:normAutofit fontScale="90000"/>
          </a:bodyPr>
          <a:lstStyle/>
          <a:p>
            <a:r>
              <a:rPr lang="en-US" dirty="0" smtClean="0"/>
              <a:t>Tom</a:t>
            </a:r>
            <a:br>
              <a:rPr lang="en-US" dirty="0" smtClean="0"/>
            </a:br>
            <a:r>
              <a:rPr lang="en-US" sz="4000" dirty="0" smtClean="0"/>
              <a:t>Thomas G. Szabo, PhD., </a:t>
            </a:r>
            <a:r>
              <a:rPr lang="en-US" sz="4000" dirty="0" smtClean="0"/>
              <a:t>BCBA</a:t>
            </a:r>
            <a:r>
              <a:rPr lang="en-US" sz="4000" dirty="0" smtClean="0"/>
              <a:t/>
            </a:r>
            <a:br>
              <a:rPr lang="en-US" sz="4000" dirty="0" smtClean="0"/>
            </a:br>
            <a:r>
              <a:rPr lang="en-US" sz="4000" dirty="0" smtClean="0"/>
              <a:t>tszabo@fit.edu</a:t>
            </a:r>
            <a:r>
              <a:rPr lang="en-US" dirty="0" smtClean="0"/>
              <a:t/>
            </a:r>
            <a:br>
              <a:rPr lang="en-US" dirty="0" smtClean="0"/>
            </a:br>
            <a:endParaRPr lang="en-US" dirty="0"/>
          </a:p>
        </p:txBody>
      </p:sp>
      <p:sp>
        <p:nvSpPr>
          <p:cNvPr id="3" name="Content Placeholder 2"/>
          <p:cNvSpPr>
            <a:spLocks noGrp="1"/>
          </p:cNvSpPr>
          <p:nvPr>
            <p:ph idx="1"/>
          </p:nvPr>
        </p:nvSpPr>
        <p:spPr>
          <a:xfrm>
            <a:off x="227884" y="3224705"/>
            <a:ext cx="8229600" cy="3109525"/>
          </a:xfrm>
        </p:spPr>
        <p:txBody>
          <a:bodyPr>
            <a:normAutofit/>
          </a:bodyPr>
          <a:lstStyle/>
          <a:p>
            <a:pPr marL="0" indent="0" algn="ctr">
              <a:buNone/>
            </a:pPr>
            <a:r>
              <a:rPr lang="en-US" sz="4400" dirty="0" smtClean="0"/>
              <a:t>Thank you, and let the questions that can’t be answered begin!</a:t>
            </a:r>
            <a:endParaRPr lang="en-US" sz="4400" dirty="0"/>
          </a:p>
        </p:txBody>
      </p:sp>
      <p:pic>
        <p:nvPicPr>
          <p:cNvPr id="4" name="Picture 3"/>
          <p:cNvPicPr/>
          <p:nvPr/>
        </p:nvPicPr>
        <p:blipFill>
          <a:blip r:embed="rId2"/>
          <a:srcRect/>
          <a:stretch>
            <a:fillRect/>
          </a:stretch>
        </p:blipFill>
        <p:spPr bwMode="auto">
          <a:xfrm>
            <a:off x="2599907" y="181752"/>
            <a:ext cx="3721735" cy="2914650"/>
          </a:xfrm>
          <a:prstGeom prst="rect">
            <a:avLst/>
          </a:prstGeom>
          <a:noFill/>
          <a:ln w="9525">
            <a:noFill/>
            <a:miter lim="800000"/>
            <a:headEnd/>
            <a:tailEnd/>
          </a:ln>
        </p:spPr>
      </p:pic>
    </p:spTree>
    <p:extLst>
      <p:ext uri="{BB962C8B-B14F-4D97-AF65-F5344CB8AC3E}">
        <p14:creationId xmlns:p14="http://schemas.microsoft.com/office/powerpoint/2010/main" val="1718249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8607"/>
            <a:ext cx="8229600" cy="2898296"/>
          </a:xfrm>
        </p:spPr>
        <p:txBody>
          <a:bodyPr>
            <a:normAutofit/>
          </a:bodyPr>
          <a:lstStyle/>
          <a:p>
            <a:pPr marL="0" indent="0">
              <a:buNone/>
            </a:pPr>
            <a:r>
              <a:rPr lang="en-US" dirty="0" smtClean="0"/>
              <a:t>But not </a:t>
            </a:r>
            <a:r>
              <a:rPr lang="en-US" dirty="0"/>
              <a:t>to my dog. To my dog, this is a </a:t>
            </a:r>
            <a:r>
              <a:rPr lang="en-US" dirty="0" smtClean="0"/>
              <a:t>plaything. It’s </a:t>
            </a:r>
            <a:r>
              <a:rPr lang="en-US" dirty="0"/>
              <a:t>a toy to wrest from my hand, </a:t>
            </a:r>
            <a:r>
              <a:rPr lang="en-US" dirty="0" smtClean="0"/>
              <a:t>to run </a:t>
            </a:r>
            <a:r>
              <a:rPr lang="en-US" dirty="0"/>
              <a:t>with, and </a:t>
            </a:r>
            <a:r>
              <a:rPr lang="en-US" dirty="0" smtClean="0"/>
              <a:t>to invite me to </a:t>
            </a:r>
            <a:r>
              <a:rPr lang="en-US" dirty="0"/>
              <a:t>chase </a:t>
            </a:r>
            <a:r>
              <a:rPr lang="en-US" dirty="0" smtClean="0"/>
              <a:t>with him.</a:t>
            </a:r>
            <a:endParaRPr lang="en-US" dirty="0"/>
          </a:p>
        </p:txBody>
      </p:sp>
      <p:pic>
        <p:nvPicPr>
          <p:cNvPr id="4" name="Picture 3"/>
          <p:cNvPicPr>
            <a:picLocks noChangeAspect="1"/>
          </p:cNvPicPr>
          <p:nvPr/>
        </p:nvPicPr>
        <p:blipFill>
          <a:blip r:embed="rId3"/>
          <a:stretch>
            <a:fillRect/>
          </a:stretch>
        </p:blipFill>
        <p:spPr>
          <a:xfrm>
            <a:off x="0" y="0"/>
            <a:ext cx="4535596" cy="836566"/>
          </a:xfrm>
          <a:prstGeom prst="rect">
            <a:avLst/>
          </a:prstGeom>
        </p:spPr>
      </p:pic>
      <p:pic>
        <p:nvPicPr>
          <p:cNvPr id="5" name="Picture 4"/>
          <p:cNvPicPr>
            <a:picLocks noChangeAspect="1"/>
          </p:cNvPicPr>
          <p:nvPr/>
        </p:nvPicPr>
        <p:blipFill>
          <a:blip r:embed="rId4"/>
          <a:stretch>
            <a:fillRect/>
          </a:stretch>
        </p:blipFill>
        <p:spPr>
          <a:xfrm>
            <a:off x="1690456" y="3422650"/>
            <a:ext cx="4571651" cy="3042226"/>
          </a:xfrm>
          <a:prstGeom prst="rect">
            <a:avLst/>
          </a:prstGeom>
        </p:spPr>
      </p:pic>
    </p:spTree>
    <p:extLst>
      <p:ext uri="{BB962C8B-B14F-4D97-AF65-F5344CB8AC3E}">
        <p14:creationId xmlns:p14="http://schemas.microsoft.com/office/powerpoint/2010/main" val="3698361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6846" y="1650993"/>
            <a:ext cx="3579954" cy="4558694"/>
          </a:xfrm>
        </p:spPr>
        <p:txBody>
          <a:bodyPr>
            <a:normAutofit/>
          </a:bodyPr>
          <a:lstStyle/>
          <a:p>
            <a:pPr marL="0" indent="0">
              <a:buNone/>
            </a:pPr>
            <a:r>
              <a:rPr lang="en-US" dirty="0" smtClean="0"/>
              <a:t>Just try and convince him otherwise, without offering him an alternative.</a:t>
            </a:r>
          </a:p>
          <a:p>
            <a:pPr marL="0" indent="0">
              <a:buNone/>
            </a:pPr>
            <a:endParaRPr lang="en-US" dirty="0"/>
          </a:p>
          <a:p>
            <a:pPr marL="0" indent="0">
              <a:buNone/>
            </a:pPr>
            <a:r>
              <a:rPr lang="en-US" dirty="0" smtClean="0"/>
              <a:t>Good luck with that.</a:t>
            </a: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0" y="0"/>
            <a:ext cx="4535596" cy="836566"/>
          </a:xfrm>
          <a:prstGeom prst="rect">
            <a:avLst/>
          </a:prstGeom>
        </p:spPr>
      </p:pic>
      <p:pic>
        <p:nvPicPr>
          <p:cNvPr id="7" name="Picture 6"/>
          <p:cNvPicPr>
            <a:picLocks noChangeAspect="1"/>
          </p:cNvPicPr>
          <p:nvPr/>
        </p:nvPicPr>
        <p:blipFill>
          <a:blip r:embed="rId4"/>
          <a:stretch>
            <a:fillRect/>
          </a:stretch>
        </p:blipFill>
        <p:spPr>
          <a:xfrm>
            <a:off x="390756" y="1650992"/>
            <a:ext cx="4716089" cy="3412019"/>
          </a:xfrm>
          <a:prstGeom prst="rect">
            <a:avLst/>
          </a:prstGeom>
        </p:spPr>
      </p:pic>
    </p:spTree>
    <p:extLst>
      <p:ext uri="{BB962C8B-B14F-4D97-AF65-F5344CB8AC3E}">
        <p14:creationId xmlns:p14="http://schemas.microsoft.com/office/powerpoint/2010/main" val="1969193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8607"/>
            <a:ext cx="8229600" cy="2898296"/>
          </a:xfrm>
        </p:spPr>
        <p:txBody>
          <a:bodyPr>
            <a:normAutofit fontScale="92500" lnSpcReduction="20000"/>
          </a:bodyPr>
          <a:lstStyle/>
          <a:p>
            <a:pPr marL="0" indent="0">
              <a:buNone/>
            </a:pPr>
            <a:r>
              <a:rPr lang="en-US" dirty="0"/>
              <a:t>This thing </a:t>
            </a:r>
            <a:r>
              <a:rPr lang="en-US" dirty="0" smtClean="0"/>
              <a:t>functions for me as a pencil in a particular context, thus I characterize it that way based on my use of it. At the same time, </a:t>
            </a:r>
            <a:r>
              <a:rPr lang="en-US" dirty="0"/>
              <a:t>others might experience it and characterize it differently. </a:t>
            </a:r>
            <a:r>
              <a:rPr lang="en-US" dirty="0" smtClean="0"/>
              <a:t>Thus, </a:t>
            </a:r>
            <a:r>
              <a:rPr lang="en-US" dirty="0"/>
              <a:t>it is the relation that </a:t>
            </a:r>
            <a:r>
              <a:rPr lang="en-US" dirty="0" smtClean="0"/>
              <a:t>we </a:t>
            </a:r>
            <a:r>
              <a:rPr lang="en-US" dirty="0"/>
              <a:t>have with a</a:t>
            </a:r>
            <a:r>
              <a:rPr lang="en-US" dirty="0" smtClean="0"/>
              <a:t> thing in context </a:t>
            </a:r>
            <a:r>
              <a:rPr lang="en-US" dirty="0"/>
              <a:t>that gives it its </a:t>
            </a:r>
            <a:r>
              <a:rPr lang="en-US" dirty="0" err="1"/>
              <a:t>identifiability</a:t>
            </a:r>
            <a:r>
              <a:rPr lang="en-US" dirty="0"/>
              <a:t>, not any innate thingness within it. </a:t>
            </a:r>
          </a:p>
        </p:txBody>
      </p:sp>
      <p:pic>
        <p:nvPicPr>
          <p:cNvPr id="4" name="Picture 3"/>
          <p:cNvPicPr>
            <a:picLocks noChangeAspect="1"/>
          </p:cNvPicPr>
          <p:nvPr/>
        </p:nvPicPr>
        <p:blipFill>
          <a:blip r:embed="rId3"/>
          <a:stretch>
            <a:fillRect/>
          </a:stretch>
        </p:blipFill>
        <p:spPr>
          <a:xfrm>
            <a:off x="0" y="0"/>
            <a:ext cx="4535596" cy="836566"/>
          </a:xfrm>
          <a:prstGeom prst="rect">
            <a:avLst/>
          </a:prstGeom>
        </p:spPr>
      </p:pic>
      <p:pic>
        <p:nvPicPr>
          <p:cNvPr id="5" name="Picture 4"/>
          <p:cNvPicPr>
            <a:picLocks noChangeAspect="1"/>
          </p:cNvPicPr>
          <p:nvPr/>
        </p:nvPicPr>
        <p:blipFill>
          <a:blip r:embed="rId4"/>
          <a:stretch>
            <a:fillRect/>
          </a:stretch>
        </p:blipFill>
        <p:spPr>
          <a:xfrm>
            <a:off x="5293003" y="3986902"/>
            <a:ext cx="3093921" cy="2058864"/>
          </a:xfrm>
          <a:prstGeom prst="rect">
            <a:avLst/>
          </a:prstGeom>
        </p:spPr>
      </p:pic>
      <p:sp>
        <p:nvSpPr>
          <p:cNvPr id="8" name="TextBox 7"/>
          <p:cNvSpPr txBox="1"/>
          <p:nvPr/>
        </p:nvSpPr>
        <p:spPr>
          <a:xfrm>
            <a:off x="1164223" y="6247329"/>
            <a:ext cx="1744789" cy="584776"/>
          </a:xfrm>
          <a:prstGeom prst="rect">
            <a:avLst/>
          </a:prstGeom>
          <a:noFill/>
        </p:spPr>
        <p:txBody>
          <a:bodyPr wrap="none" rtlCol="0">
            <a:spAutoFit/>
          </a:bodyPr>
          <a:lstStyle/>
          <a:p>
            <a:r>
              <a:rPr lang="en-US" sz="3200" b="1" dirty="0" smtClean="0"/>
              <a:t>    PENCIL</a:t>
            </a:r>
            <a:endParaRPr lang="en-US" sz="3200" b="1" dirty="0"/>
          </a:p>
        </p:txBody>
      </p:sp>
      <p:sp>
        <p:nvSpPr>
          <p:cNvPr id="9" name="TextBox 8"/>
          <p:cNvSpPr txBox="1"/>
          <p:nvPr/>
        </p:nvSpPr>
        <p:spPr>
          <a:xfrm>
            <a:off x="5726557" y="6247329"/>
            <a:ext cx="1928733" cy="584776"/>
          </a:xfrm>
          <a:prstGeom prst="rect">
            <a:avLst/>
          </a:prstGeom>
          <a:noFill/>
        </p:spPr>
        <p:txBody>
          <a:bodyPr wrap="none" rtlCol="0">
            <a:spAutoFit/>
          </a:bodyPr>
          <a:lstStyle/>
          <a:p>
            <a:r>
              <a:rPr lang="en-US" sz="3200" b="1" dirty="0" smtClean="0"/>
              <a:t>  PLAYTOY</a:t>
            </a:r>
            <a:endParaRPr lang="en-US" sz="3200" b="1" dirty="0"/>
          </a:p>
        </p:txBody>
      </p:sp>
      <p:pic>
        <p:nvPicPr>
          <p:cNvPr id="10" name="Picture 9"/>
          <p:cNvPicPr>
            <a:picLocks noChangeAspect="1"/>
          </p:cNvPicPr>
          <p:nvPr/>
        </p:nvPicPr>
        <p:blipFill>
          <a:blip r:embed="rId5"/>
          <a:stretch>
            <a:fillRect/>
          </a:stretch>
        </p:blipFill>
        <p:spPr>
          <a:xfrm>
            <a:off x="615957" y="3986902"/>
            <a:ext cx="3315118" cy="2058863"/>
          </a:xfrm>
          <a:prstGeom prst="rect">
            <a:avLst/>
          </a:prstGeom>
        </p:spPr>
      </p:pic>
    </p:spTree>
    <p:extLst>
      <p:ext uri="{BB962C8B-B14F-4D97-AF65-F5344CB8AC3E}">
        <p14:creationId xmlns:p14="http://schemas.microsoft.com/office/powerpoint/2010/main" val="3618299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8606"/>
            <a:ext cx="8229600" cy="4525963"/>
          </a:xfrm>
        </p:spPr>
        <p:txBody>
          <a:bodyPr>
            <a:normAutofit/>
          </a:bodyPr>
          <a:lstStyle/>
          <a:p>
            <a:pPr marL="0" indent="0">
              <a:buNone/>
            </a:pPr>
            <a:r>
              <a:rPr lang="en-US" dirty="0" smtClean="0"/>
              <a:t>In CBS and behavior analysis writ proper, our </a:t>
            </a:r>
            <a:r>
              <a:rPr lang="en-US" dirty="0"/>
              <a:t>fundamental unit of analysis – what we aim to understand, predict, and influence – is and has always </a:t>
            </a:r>
            <a:r>
              <a:rPr lang="en-US" dirty="0" smtClean="0"/>
              <a:t>been behavior, which we say is a function of </a:t>
            </a:r>
            <a:r>
              <a:rPr lang="en-US" dirty="0"/>
              <a:t>the relationship between organism &amp; environment. </a:t>
            </a:r>
          </a:p>
        </p:txBody>
      </p:sp>
      <p:pic>
        <p:nvPicPr>
          <p:cNvPr id="4" name="Picture 3"/>
          <p:cNvPicPr>
            <a:picLocks noChangeAspect="1"/>
          </p:cNvPicPr>
          <p:nvPr/>
        </p:nvPicPr>
        <p:blipFill>
          <a:blip r:embed="rId3"/>
          <a:stretch>
            <a:fillRect/>
          </a:stretch>
        </p:blipFill>
        <p:spPr>
          <a:xfrm>
            <a:off x="0" y="0"/>
            <a:ext cx="4535596" cy="836566"/>
          </a:xfrm>
          <a:prstGeom prst="rect">
            <a:avLst/>
          </a:prstGeom>
        </p:spPr>
      </p:pic>
      <p:pic>
        <p:nvPicPr>
          <p:cNvPr id="5" name="Picture 4"/>
          <p:cNvPicPr/>
          <p:nvPr/>
        </p:nvPicPr>
        <p:blipFill>
          <a:blip r:embed="rId4"/>
          <a:srcRect/>
          <a:stretch>
            <a:fillRect/>
          </a:stretch>
        </p:blipFill>
        <p:spPr bwMode="auto">
          <a:xfrm>
            <a:off x="4140824" y="3669361"/>
            <a:ext cx="4873084" cy="3055969"/>
          </a:xfrm>
          <a:prstGeom prst="rect">
            <a:avLst/>
          </a:prstGeom>
          <a:noFill/>
          <a:ln w="9525">
            <a:noFill/>
            <a:miter lim="800000"/>
            <a:headEnd/>
            <a:tailEnd/>
          </a:ln>
        </p:spPr>
      </p:pic>
    </p:spTree>
    <p:extLst>
      <p:ext uri="{BB962C8B-B14F-4D97-AF65-F5344CB8AC3E}">
        <p14:creationId xmlns:p14="http://schemas.microsoft.com/office/powerpoint/2010/main" val="1587509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6812"/>
            <a:ext cx="8229600" cy="4525963"/>
          </a:xfrm>
        </p:spPr>
        <p:txBody>
          <a:bodyPr>
            <a:normAutofit/>
          </a:bodyPr>
          <a:lstStyle/>
          <a:p>
            <a:pPr marL="0" indent="0">
              <a:buNone/>
            </a:pPr>
            <a:r>
              <a:rPr lang="en-US" dirty="0" smtClean="0"/>
              <a:t>We have never concerned ourselves simply with organism or environment. Said differently, we are concerned with the situated act in context – genetic, historical, and current. Change any factor and you change the </a:t>
            </a:r>
            <a:r>
              <a:rPr lang="en-US" i="1" dirty="0" smtClean="0"/>
              <a:t>event</a:t>
            </a:r>
            <a:r>
              <a:rPr lang="en-US" dirty="0" smtClean="0"/>
              <a:t> of interest to us. </a:t>
            </a:r>
            <a:endParaRPr lang="en-US" dirty="0"/>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pic>
        <p:nvPicPr>
          <p:cNvPr id="6" name="Picture 5"/>
          <p:cNvPicPr/>
          <p:nvPr/>
        </p:nvPicPr>
        <p:blipFill>
          <a:blip r:embed="rId3"/>
          <a:srcRect/>
          <a:stretch>
            <a:fillRect/>
          </a:stretch>
        </p:blipFill>
        <p:spPr bwMode="auto">
          <a:xfrm>
            <a:off x="2239238" y="3943350"/>
            <a:ext cx="3889375" cy="2914650"/>
          </a:xfrm>
          <a:prstGeom prst="rect">
            <a:avLst/>
          </a:prstGeom>
          <a:noFill/>
          <a:ln w="9525">
            <a:noFill/>
            <a:miter lim="800000"/>
            <a:headEnd/>
            <a:tailEnd/>
          </a:ln>
        </p:spPr>
      </p:pic>
    </p:spTree>
    <p:extLst>
      <p:ext uri="{BB962C8B-B14F-4D97-AF65-F5344CB8AC3E}">
        <p14:creationId xmlns:p14="http://schemas.microsoft.com/office/powerpoint/2010/main" val="1301613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4454"/>
            <a:ext cx="8229600" cy="4525963"/>
          </a:xfrm>
        </p:spPr>
        <p:txBody>
          <a:bodyPr>
            <a:normAutofit/>
          </a:bodyPr>
          <a:lstStyle/>
          <a:p>
            <a:pPr marL="0" indent="0">
              <a:buNone/>
            </a:pPr>
            <a:r>
              <a:rPr lang="en-US" dirty="0" smtClean="0"/>
              <a:t>Since it is the event that we consider to be of importance, and not any particular thing in and of itself that influences the event, we say that we have no horse in the race regarding the independent ontological status of those things. </a:t>
            </a:r>
            <a:endParaRPr lang="en-US" dirty="0"/>
          </a:p>
        </p:txBody>
      </p:sp>
      <p:pic>
        <p:nvPicPr>
          <p:cNvPr id="4" name="Picture 3"/>
          <p:cNvPicPr>
            <a:picLocks noChangeAspect="1"/>
          </p:cNvPicPr>
          <p:nvPr/>
        </p:nvPicPr>
        <p:blipFill>
          <a:blip r:embed="rId2"/>
          <a:stretch>
            <a:fillRect/>
          </a:stretch>
        </p:blipFill>
        <p:spPr>
          <a:xfrm>
            <a:off x="0" y="0"/>
            <a:ext cx="4535596" cy="836566"/>
          </a:xfrm>
          <a:prstGeom prst="rect">
            <a:avLst/>
          </a:prstGeom>
        </p:spPr>
      </p:pic>
      <p:pic>
        <p:nvPicPr>
          <p:cNvPr id="5" name="Picture 4"/>
          <p:cNvPicPr/>
          <p:nvPr/>
        </p:nvPicPr>
        <p:blipFill>
          <a:blip r:embed="rId3"/>
          <a:srcRect/>
          <a:stretch>
            <a:fillRect/>
          </a:stretch>
        </p:blipFill>
        <p:spPr bwMode="auto">
          <a:xfrm>
            <a:off x="270357" y="4058034"/>
            <a:ext cx="3769995" cy="2517140"/>
          </a:xfrm>
          <a:prstGeom prst="rect">
            <a:avLst/>
          </a:prstGeom>
          <a:noFill/>
          <a:ln w="9525">
            <a:noFill/>
            <a:miter lim="800000"/>
            <a:headEnd/>
            <a:tailEnd/>
          </a:ln>
        </p:spPr>
      </p:pic>
    </p:spTree>
    <p:extLst>
      <p:ext uri="{BB962C8B-B14F-4D97-AF65-F5344CB8AC3E}">
        <p14:creationId xmlns:p14="http://schemas.microsoft.com/office/powerpoint/2010/main" val="2422876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25841</TotalTime>
  <Words>2285</Words>
  <Application>Microsoft Office PowerPoint</Application>
  <PresentationFormat>On-screen Show (4:3)</PresentationFormat>
  <Paragraphs>90</Paragraphs>
  <Slides>33</Slides>
  <Notes>10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Beyond What “Is” and What  “Is-Not”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Tom Thomas G. Szabo, PhD., BCBA tszabo@fit.edu </vt:lpstr>
    </vt:vector>
  </TitlesOfParts>
  <Company>UNR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What “Is” and What “Is Not”</dc:title>
  <dc:creator>t s</dc:creator>
  <cp:lastModifiedBy>ACBS3</cp:lastModifiedBy>
  <cp:revision>73</cp:revision>
  <dcterms:created xsi:type="dcterms:W3CDTF">2014-06-19T13:48:42Z</dcterms:created>
  <dcterms:modified xsi:type="dcterms:W3CDTF">2014-08-22T19:13:59Z</dcterms:modified>
</cp:coreProperties>
</file>